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8"/>
  </p:notesMasterIdLst>
  <p:sldIdLst>
    <p:sldId id="627" r:id="rId2"/>
    <p:sldId id="632" r:id="rId3"/>
    <p:sldId id="629" r:id="rId4"/>
    <p:sldId id="630" r:id="rId5"/>
    <p:sldId id="631" r:id="rId6"/>
    <p:sldId id="633" r:id="rId7"/>
  </p:sldIdLst>
  <p:sldSz cx="12192000" cy="6858000"/>
  <p:notesSz cx="6797675" cy="9928225"/>
  <p:embeddedFontLst>
    <p:embeddedFont>
      <p:font typeface="Montserrat" charset="-52"/>
      <p:regular r:id="rId9"/>
      <p:bold r:id="rId10"/>
      <p:italic r:id="rId11"/>
      <p:boldItalic r:id="rId12"/>
    </p:embeddedFont>
    <p:embeddedFont>
      <p:font typeface="Calibri" pitchFamily="34" charset="0"/>
      <p:regular r:id="rId13"/>
      <p:bold r:id="rId14"/>
      <p:italic r:id="rId15"/>
      <p:boldItalic r:id="rId16"/>
    </p:embeddedFont>
    <p:embeddedFont>
      <p:font typeface="Open Sans" charset="0"/>
      <p:regular r:id="rId17"/>
      <p:bold r:id="rId18"/>
      <p:italic r:id="rId19"/>
      <p:boldItalic r:id="rId20"/>
    </p:embeddedFont>
    <p:embeddedFont>
      <p:font typeface="Open Sans Light" charset="0"/>
      <p:regular r:id="rId21"/>
      <p:italic r:id="rId22"/>
    </p:embeddedFont>
    <p:embeddedFont>
      <p:font typeface="Calibri Light" pitchFamily="34" charset="0"/>
      <p:regular r:id="rId23"/>
      <p:italic r:id="rId24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37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28458D"/>
    <a:srgbClr val="2A2D98"/>
    <a:srgbClr val="0095C7"/>
    <a:srgbClr val="203864"/>
    <a:srgbClr val="517BCB"/>
    <a:srgbClr val="6666FF"/>
    <a:srgbClr val="2A2D9A"/>
    <a:srgbClr val="3E41CA"/>
    <a:srgbClr val="00CC99"/>
    <a:srgbClr val="9999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152" autoAdjust="0"/>
    <p:restoredTop sz="95172" autoAdjust="0"/>
  </p:normalViewPr>
  <p:slideViewPr>
    <p:cSldViewPr snapToGrid="0">
      <p:cViewPr varScale="1">
        <p:scale>
          <a:sx n="69" d="100"/>
          <a:sy n="69" d="100"/>
        </p:scale>
        <p:origin x="-102" y="-312"/>
      </p:cViewPr>
      <p:guideLst>
        <p:guide orient="horz" pos="2137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font" Target="fonts/font16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font" Target="fonts/font15.fntdata"/><Relationship Id="rId28" Type="http://schemas.openxmlformats.org/officeDocument/2006/relationships/tableStyles" Target="tableStyle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font" Target="fonts/font14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135"/>
          </a:xfrm>
          <a:prstGeom prst="rect">
            <a:avLst/>
          </a:prstGeom>
        </p:spPr>
        <p:txBody>
          <a:bodyPr vert="horz" lIns="91303" tIns="45651" rIns="91303" bIns="4565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303" tIns="45651" rIns="91303" bIns="45651" rtlCol="0"/>
          <a:lstStyle>
            <a:lvl1pPr algn="r">
              <a:defRPr sz="1200"/>
            </a:lvl1pPr>
          </a:lstStyle>
          <a:p>
            <a:fld id="{DDBF8789-1979-4371-9085-ABA0C510A7FF}" type="datetimeFigureOut">
              <a:rPr lang="ru-RU" smtClean="0"/>
              <a:pPr/>
              <a:t>11.09.2023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03" tIns="45651" rIns="91303" bIns="4565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9"/>
            <a:ext cx="5438140" cy="3909238"/>
          </a:xfrm>
          <a:prstGeom prst="rect">
            <a:avLst/>
          </a:prstGeom>
        </p:spPr>
        <p:txBody>
          <a:bodyPr vert="horz" lIns="91303" tIns="45651" rIns="91303" bIns="45651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0092"/>
            <a:ext cx="2945659" cy="498134"/>
          </a:xfrm>
          <a:prstGeom prst="rect">
            <a:avLst/>
          </a:prstGeom>
        </p:spPr>
        <p:txBody>
          <a:bodyPr vert="horz" lIns="91303" tIns="45651" rIns="91303" bIns="4565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2"/>
            <a:ext cx="2945659" cy="498134"/>
          </a:xfrm>
          <a:prstGeom prst="rect">
            <a:avLst/>
          </a:prstGeom>
        </p:spPr>
        <p:txBody>
          <a:bodyPr vert="horz" lIns="91303" tIns="45651" rIns="91303" bIns="45651" rtlCol="0" anchor="b"/>
          <a:lstStyle>
            <a:lvl1pPr algn="r">
              <a:defRPr sz="1200"/>
            </a:lvl1pPr>
          </a:lstStyle>
          <a:p>
            <a:fld id="{8BBC4957-3E6D-44F6-80D1-E054D6E6E0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93781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366651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63880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633832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142566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288740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38845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523F2-53FE-42F4-86B8-4598D2998874}" type="datetimeFigureOut">
              <a:rPr lang="ru-RU" smtClean="0"/>
              <a:pPr/>
              <a:t>11.09.2023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97463-1C33-49B9-B1AC-991EFB90EE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90502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523F2-53FE-42F4-86B8-4598D2998874}" type="datetimeFigureOut">
              <a:rPr lang="ru-RU" smtClean="0"/>
              <a:pPr/>
              <a:t>11.09.2023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97463-1C33-49B9-B1AC-991EFB90EE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9846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523F2-53FE-42F4-86B8-4598D2998874}" type="datetimeFigureOut">
              <a:rPr lang="ru-RU" smtClean="0"/>
              <a:pPr/>
              <a:t>11.09.2023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97463-1C33-49B9-B1AC-991EFB90EE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3688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523F2-53FE-42F4-86B8-4598D2998874}" type="datetimeFigureOut">
              <a:rPr lang="ru-RU" smtClean="0"/>
              <a:pPr/>
              <a:t>11.09.2023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97463-1C33-49B9-B1AC-991EFB90EE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16332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523F2-53FE-42F4-86B8-4598D2998874}" type="datetimeFigureOut">
              <a:rPr lang="ru-RU" smtClean="0"/>
              <a:pPr/>
              <a:t>11.09.2023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97463-1C33-49B9-B1AC-991EFB90EE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22137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523F2-53FE-42F4-86B8-4598D2998874}" type="datetimeFigureOut">
              <a:rPr lang="ru-RU" smtClean="0"/>
              <a:pPr/>
              <a:t>11.09.2023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97463-1C33-49B9-B1AC-991EFB90EE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66291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523F2-53FE-42F4-86B8-4598D2998874}" type="datetimeFigureOut">
              <a:rPr lang="ru-RU" smtClean="0"/>
              <a:pPr/>
              <a:t>11.09.2023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97463-1C33-49B9-B1AC-991EFB90EE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35031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523F2-53FE-42F4-86B8-4598D2998874}" type="datetimeFigureOut">
              <a:rPr lang="ru-RU" smtClean="0"/>
              <a:pPr/>
              <a:t>11.09.2023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97463-1C33-49B9-B1AC-991EFB90EE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06459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523F2-53FE-42F4-86B8-4598D2998874}" type="datetimeFigureOut">
              <a:rPr lang="ru-RU" smtClean="0"/>
              <a:pPr/>
              <a:t>11.09.2023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97463-1C33-49B9-B1AC-991EFB90EE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32299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523F2-53FE-42F4-86B8-4598D2998874}" type="datetimeFigureOut">
              <a:rPr lang="ru-RU" smtClean="0"/>
              <a:pPr/>
              <a:t>11.09.2023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97463-1C33-49B9-B1AC-991EFB90EE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17844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523F2-53FE-42F4-86B8-4598D2998874}" type="datetimeFigureOut">
              <a:rPr lang="ru-RU" smtClean="0"/>
              <a:pPr/>
              <a:t>11.09.2023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97463-1C33-49B9-B1AC-991EFB90EE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00457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8523F2-53FE-42F4-86B8-4598D2998874}" type="datetimeFigureOut">
              <a:rPr lang="ru-RU" smtClean="0"/>
              <a:pPr/>
              <a:t>11.09.2023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697463-1C33-49B9-B1AC-991EFB90EE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4503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email"/>
          <a:srcRect/>
          <a:stretch/>
        </p:blipFill>
        <p:spPr>
          <a:xfrm>
            <a:off x="1" y="-20548"/>
            <a:ext cx="12192000" cy="6878548"/>
          </a:xfrm>
          <a:prstGeom prst="rect">
            <a:avLst/>
          </a:prstGeom>
          <a:solidFill>
            <a:srgbClr val="0095C7"/>
          </a:solidFill>
        </p:spPr>
      </p:pic>
      <p:sp>
        <p:nvSpPr>
          <p:cNvPr id="7" name="Прямоугольник 3">
            <a:extLst>
              <a:ext uri="{FF2B5EF4-FFF2-40B4-BE49-F238E27FC236}">
                <a16:creationId xmlns:a16="http://schemas.microsoft.com/office/drawing/2014/main" xmlns="" id="{20D776D5-02D0-342B-83AE-AE5309E5E0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6799" y="1147469"/>
            <a:ext cx="1031840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7416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7416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7416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7416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7416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16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16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16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16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3200" b="1" dirty="0" smtClean="0">
                <a:solidFill>
                  <a:srgbClr val="0086B5"/>
                </a:solidFill>
                <a:latin typeface="Montserrat" pitchFamily="2" charset="-52"/>
                <a:cs typeface="Open Sans Condensed" pitchFamily="2" charset="0"/>
              </a:rPr>
              <a:t>ПАМЯТКА</a:t>
            </a:r>
            <a:endParaRPr lang="en-US" altLang="ru-RU" sz="3200" b="1" dirty="0" smtClean="0">
              <a:solidFill>
                <a:srgbClr val="0086B5"/>
              </a:solidFill>
              <a:latin typeface="Montserrat" pitchFamily="2" charset="-52"/>
              <a:cs typeface="Open Sans Condensed" pitchFamily="2" charset="0"/>
            </a:endParaRPr>
          </a:p>
          <a:p>
            <a:pPr algn="ctr"/>
            <a:r>
              <a:rPr lang="ru-RU" altLang="ru-RU" sz="3200" b="1" dirty="0" smtClean="0">
                <a:solidFill>
                  <a:srgbClr val="0086B5"/>
                </a:solidFill>
                <a:latin typeface="Montserrat" pitchFamily="2" charset="-52"/>
                <a:cs typeface="Open Sans Condensed" pitchFamily="2" charset="0"/>
              </a:rPr>
              <a:t>по работе с государственными заказчиками в 2023 году</a:t>
            </a:r>
            <a:endParaRPr lang="ru-RU" altLang="ru-RU" sz="3200" b="1" dirty="0">
              <a:solidFill>
                <a:srgbClr val="0086B5"/>
              </a:solidFill>
              <a:latin typeface="Montserrat" pitchFamily="2" charset="-52"/>
              <a:cs typeface="Open Sans Condense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316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3">
            <a:extLst>
              <a:ext uri="{FF2B5EF4-FFF2-40B4-BE49-F238E27FC236}">
                <a16:creationId xmlns:a16="http://schemas.microsoft.com/office/drawing/2014/main" xmlns="" id="{20D776D5-02D0-342B-83AE-AE5309E5E0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514" y="366318"/>
            <a:ext cx="11608683" cy="406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7416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7416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7416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7416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7416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16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16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16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16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ru-RU" altLang="ru-RU" sz="2400" b="1" dirty="0" smtClean="0">
                <a:solidFill>
                  <a:srgbClr val="28458D"/>
                </a:solidFill>
                <a:latin typeface="Montserrat" pitchFamily="2" charset="-52"/>
                <a:cs typeface="Open Sans Condensed" pitchFamily="2" charset="0"/>
              </a:rPr>
              <a:t>Новый федеральный перечень учебников</a:t>
            </a:r>
            <a:r>
              <a:rPr lang="ru-RU" altLang="ru-RU" sz="2400" b="1" dirty="0" smtClean="0">
                <a:solidFill>
                  <a:srgbClr val="C00000"/>
                </a:solidFill>
                <a:latin typeface="Montserrat" pitchFamily="2" charset="-52"/>
                <a:cs typeface="Open Sans Condensed" pitchFamily="2" charset="0"/>
              </a:rPr>
              <a:t>*</a:t>
            </a:r>
            <a:r>
              <a:rPr lang="ru-RU" altLang="ru-RU" sz="2400" b="1" dirty="0" smtClean="0">
                <a:solidFill>
                  <a:srgbClr val="28458D"/>
                </a:solidFill>
                <a:latin typeface="Montserrat" pitchFamily="2" charset="-52"/>
                <a:cs typeface="Open Sans Condensed" pitchFamily="2" charset="0"/>
              </a:rPr>
              <a:t>. Особенности приказа  </a:t>
            </a:r>
            <a:endParaRPr lang="ru-RU" altLang="ru-RU" sz="2400" b="1" dirty="0">
              <a:solidFill>
                <a:srgbClr val="28458D"/>
              </a:solidFill>
              <a:latin typeface="Montserrat" pitchFamily="2" charset="-52"/>
              <a:cs typeface="Open Sans Condensed" pitchFamily="2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83351" y="1168431"/>
            <a:ext cx="11569919" cy="2224058"/>
          </a:xfrm>
          <a:prstGeom prst="roundRect">
            <a:avLst>
              <a:gd name="adj" fmla="val 50000"/>
            </a:avLst>
          </a:prstGeom>
          <a:solidFill>
            <a:srgbClr val="0095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62590" y="2439705"/>
            <a:ext cx="11988073" cy="18791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xmlns="" id="{F68916EE-7F83-C5E6-695A-6D66B175E636}"/>
              </a:ext>
            </a:extLst>
          </p:cNvPr>
          <p:cNvSpPr/>
          <p:nvPr/>
        </p:nvSpPr>
        <p:spPr>
          <a:xfrm>
            <a:off x="362591" y="1858759"/>
            <a:ext cx="4895467" cy="4714730"/>
          </a:xfrm>
          <a:prstGeom prst="roundRect">
            <a:avLst>
              <a:gd name="adj" fmla="val 17475"/>
            </a:avLst>
          </a:prstGeom>
          <a:solidFill>
            <a:schemeClr val="bg1">
              <a:lumMod val="9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x-none"/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xmlns="" id="{F68916EE-7F83-C5E6-695A-6D66B175E636}"/>
              </a:ext>
            </a:extLst>
          </p:cNvPr>
          <p:cNvSpPr/>
          <p:nvPr/>
        </p:nvSpPr>
        <p:spPr>
          <a:xfrm>
            <a:off x="5509792" y="1858757"/>
            <a:ext cx="3175500" cy="2752154"/>
          </a:xfrm>
          <a:prstGeom prst="roundRect">
            <a:avLst>
              <a:gd name="adj" fmla="val 17475"/>
            </a:avLst>
          </a:prstGeom>
          <a:solidFill>
            <a:schemeClr val="bg1">
              <a:lumMod val="9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x-none"/>
          </a:p>
        </p:txBody>
      </p:sp>
      <p:sp>
        <p:nvSpPr>
          <p:cNvPr id="6" name="Прямоугольник 25">
            <a:extLst>
              <a:ext uri="{FF2B5EF4-FFF2-40B4-BE49-F238E27FC236}">
                <a16:creationId xmlns:a16="http://schemas.microsoft.com/office/drawing/2014/main" xmlns="" id="{344FE669-13AC-7AC4-D6B5-59D91E07C5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5137" y="1234162"/>
            <a:ext cx="101027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14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>
              <a:spcAft>
                <a:spcPts val="600"/>
              </a:spcAft>
              <a:buClr>
                <a:srgbClr val="28458D"/>
              </a:buClr>
              <a:buSzPct val="120000"/>
            </a:pPr>
            <a:r>
              <a:rPr lang="ru-RU" altLang="ru-RU" sz="2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Новый федеральный перечень учебников </a:t>
            </a:r>
            <a:r>
              <a:rPr lang="ru-RU" altLang="ru-RU" sz="20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содержит</a:t>
            </a:r>
            <a:r>
              <a:rPr lang="ru-RU" altLang="ru-RU" sz="28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altLang="ru-RU" sz="2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 </a:t>
            </a:r>
            <a:r>
              <a:rPr lang="ru-RU" altLang="ru-RU" sz="20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приложения</a:t>
            </a:r>
            <a:endParaRPr lang="ru-RU" altLang="ru-RU" sz="20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xmlns="" id="{F68916EE-7F83-C5E6-695A-6D66B175E636}"/>
              </a:ext>
            </a:extLst>
          </p:cNvPr>
          <p:cNvSpPr/>
          <p:nvPr/>
        </p:nvSpPr>
        <p:spPr>
          <a:xfrm>
            <a:off x="9011777" y="1858758"/>
            <a:ext cx="2941493" cy="2752153"/>
          </a:xfrm>
          <a:prstGeom prst="roundRect">
            <a:avLst>
              <a:gd name="adj" fmla="val 17475"/>
            </a:avLst>
          </a:prstGeom>
          <a:solidFill>
            <a:schemeClr val="bg1">
              <a:lumMod val="9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x-none"/>
          </a:p>
        </p:txBody>
      </p:sp>
      <p:sp>
        <p:nvSpPr>
          <p:cNvPr id="12" name="Прямоугольник 11"/>
          <p:cNvSpPr/>
          <p:nvPr/>
        </p:nvSpPr>
        <p:spPr>
          <a:xfrm>
            <a:off x="5697353" y="2541524"/>
            <a:ext cx="2837715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ts val="0"/>
              </a:spcBef>
              <a:buClr>
                <a:srgbClr val="0073B8"/>
              </a:buClr>
              <a:buSzPct val="66000"/>
              <a:defRPr/>
            </a:pPr>
            <a:r>
              <a:rPr lang="ru-RU" altLang="ru-RU" sz="1200" b="1" dirty="0" smtClean="0">
                <a:solidFill>
                  <a:srgbClr val="28458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ru-RU" altLang="ru-RU" sz="12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eaLnBrk="1" hangingPunct="1">
              <a:spcBef>
                <a:spcPts val="0"/>
              </a:spcBef>
              <a:buClr>
                <a:srgbClr val="0073B8"/>
              </a:buClr>
              <a:buSzPct val="66000"/>
              <a:defRPr/>
            </a:pPr>
            <a:r>
              <a:rPr lang="ru-RU" altLang="ru-RU" sz="1400" b="1" dirty="0">
                <a:solidFill>
                  <a:srgbClr val="A4262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Важно обратить внимание</a:t>
            </a:r>
            <a:r>
              <a:rPr lang="ru-RU" altLang="ru-RU" sz="1400" b="1" dirty="0" smtClean="0">
                <a:solidFill>
                  <a:srgbClr val="A4262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!</a:t>
            </a:r>
            <a:endParaRPr lang="en-US" altLang="ru-RU" sz="1400" b="1" dirty="0" smtClean="0">
              <a:solidFill>
                <a:srgbClr val="A42627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eaLnBrk="1" hangingPunct="1">
              <a:spcBef>
                <a:spcPts val="0"/>
              </a:spcBef>
              <a:buClr>
                <a:srgbClr val="0073B8"/>
              </a:buClr>
              <a:buSzPct val="66000"/>
              <a:defRPr/>
            </a:pPr>
            <a:endParaRPr lang="ru-RU" altLang="ru-RU" sz="1600" dirty="0">
              <a:solidFill>
                <a:srgbClr val="A42627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Clr>
                <a:srgbClr val="C00000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ru-RU" altLang="ru-RU" sz="1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Предельный </a:t>
            </a:r>
            <a:r>
              <a:rPr lang="ru-RU" altLang="ru-RU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срок использования </a:t>
            </a:r>
            <a:r>
              <a:rPr lang="ru-RU" altLang="ru-RU" sz="1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каждого </a:t>
            </a:r>
            <a:r>
              <a:rPr lang="ru-RU" altLang="ru-RU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учебника (</a:t>
            </a:r>
            <a:r>
              <a:rPr lang="ru-RU" altLang="ru-RU" sz="1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учебники </a:t>
            </a:r>
            <a:r>
              <a:rPr lang="ru-RU" altLang="ru-RU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под ранее действовавший </a:t>
            </a:r>
            <a:r>
              <a:rPr lang="ru-RU" altLang="ru-RU" sz="1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ФГОС)</a:t>
            </a:r>
            <a:endParaRPr lang="ru-RU" altLang="ru-RU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eaLnBrk="1" hangingPunct="1">
              <a:spcAft>
                <a:spcPts val="1200"/>
              </a:spcAft>
              <a:buClr>
                <a:srgbClr val="233C78"/>
              </a:buClr>
              <a:buSzPct val="100000"/>
              <a:defRPr/>
            </a:pPr>
            <a:endParaRPr lang="ru-RU" altLang="ru-RU" sz="12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163835" y="2461798"/>
            <a:ext cx="276192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ts val="0"/>
              </a:spcBef>
              <a:buClr>
                <a:srgbClr val="0073B8"/>
              </a:buClr>
              <a:buSzPct val="66000"/>
              <a:defRPr/>
            </a:pPr>
            <a:endParaRPr lang="ru-RU" altLang="ru-RU" sz="1400" b="1" dirty="0" smtClean="0">
              <a:solidFill>
                <a:srgbClr val="28458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eaLnBrk="1" hangingPunct="1">
              <a:spcAft>
                <a:spcPts val="1200"/>
              </a:spcAft>
              <a:buClr>
                <a:srgbClr val="233C78"/>
              </a:buClr>
              <a:buSzPct val="100000"/>
              <a:defRPr/>
            </a:pPr>
            <a:r>
              <a:rPr lang="ru-RU" altLang="ru-RU" sz="1400" b="1" dirty="0" smtClean="0">
                <a:solidFill>
                  <a:srgbClr val="28458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Исключены 2 </a:t>
            </a:r>
            <a:r>
              <a:rPr lang="ru-RU" altLang="ru-RU" sz="1400" b="1" dirty="0">
                <a:solidFill>
                  <a:srgbClr val="28458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учебника: </a:t>
            </a:r>
          </a:p>
          <a:p>
            <a:pPr marL="171450" indent="-171450" eaLnBrk="1" hangingPunct="1">
              <a:spcAft>
                <a:spcPts val="1200"/>
              </a:spcAft>
              <a:buClr>
                <a:srgbClr val="A42627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ru-RU" altLang="ru-RU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Обществознание 10, 11 классы. Никитин А. Ф., Грибанова Г. И. </a:t>
            </a:r>
            <a:endParaRPr lang="ru-RU" altLang="ru-RU" sz="12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1450" indent="-171450" eaLnBrk="1" hangingPunct="1">
              <a:spcAft>
                <a:spcPts val="1200"/>
              </a:spcAft>
              <a:buClr>
                <a:srgbClr val="A42627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ru-RU" altLang="ru-RU" sz="1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Предельный </a:t>
            </a:r>
            <a:r>
              <a:rPr lang="ru-RU" altLang="ru-RU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срок использования каждого </a:t>
            </a:r>
            <a:r>
              <a:rPr lang="ru-RU" altLang="ru-RU" sz="1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учебника  </a:t>
            </a:r>
            <a:r>
              <a:rPr lang="ru-RU" altLang="ru-RU" sz="1200" b="1" dirty="0">
                <a:solidFill>
                  <a:srgbClr val="28458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до</a:t>
            </a:r>
            <a:r>
              <a:rPr lang="ru-RU" altLang="ru-RU" sz="1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altLang="ru-RU" sz="1200" b="1" dirty="0" smtClean="0">
                <a:solidFill>
                  <a:srgbClr val="28458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31.05.2023</a:t>
            </a:r>
            <a:endParaRPr lang="ru-RU" altLang="ru-RU" sz="12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612648" y="5142154"/>
            <a:ext cx="65422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* </a:t>
            </a:r>
            <a:r>
              <a:rPr lang="ru-RU" sz="1100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Приказ </a:t>
            </a:r>
            <a:r>
              <a:rPr lang="ru-RU" sz="11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Министерства просвещения Российской Федерации от 21.09.2022 № 858 "Об утверждении федерального перечня учебников, допущенных к использованию при реализации имеющих государственную аккредитацию образовательных программ начального общего, основного общего, среднего общего образования организациями, осуществляющими образовательную деятельность и установления предельного срока использования исключенных учебников"</a:t>
            </a:r>
          </a:p>
          <a:p>
            <a:r>
              <a:rPr lang="ru-RU" sz="11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(Зарегистрирован 01.11.2022 № 70799)</a:t>
            </a:r>
            <a:endParaRPr lang="ru-RU" sz="1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27973" y="2445060"/>
            <a:ext cx="4730086" cy="4078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Aft>
                <a:spcPts val="600"/>
              </a:spcAft>
              <a:buClr>
                <a:srgbClr val="233C78"/>
              </a:buClr>
              <a:buSzPct val="100000"/>
              <a:defRPr/>
            </a:pPr>
            <a:r>
              <a:rPr lang="ru-RU" altLang="ru-RU" sz="1400" b="1" dirty="0" smtClean="0">
                <a:solidFill>
                  <a:srgbClr val="28458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Состоит из </a:t>
            </a:r>
            <a:r>
              <a:rPr lang="ru-RU" altLang="ru-RU" sz="1400" b="1" dirty="0">
                <a:solidFill>
                  <a:srgbClr val="28458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 </a:t>
            </a:r>
            <a:r>
              <a:rPr lang="ru-RU" altLang="ru-RU" sz="1400" b="1" dirty="0" smtClean="0">
                <a:solidFill>
                  <a:srgbClr val="28458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частей:</a:t>
            </a:r>
          </a:p>
          <a:p>
            <a:pPr eaLnBrk="1" hangingPunct="1">
              <a:spcAft>
                <a:spcPts val="600"/>
              </a:spcAft>
              <a:buClr>
                <a:srgbClr val="233C78"/>
              </a:buClr>
              <a:buSzPct val="100000"/>
              <a:defRPr/>
            </a:pPr>
            <a:r>
              <a:rPr lang="en-US" altLang="ru-RU" sz="1600" b="1" dirty="0" smtClean="0">
                <a:solidFill>
                  <a:srgbClr val="28458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1.</a:t>
            </a:r>
            <a:r>
              <a:rPr lang="ru-RU" altLang="ru-RU" sz="1600" b="1" dirty="0" smtClean="0">
                <a:solidFill>
                  <a:srgbClr val="28458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ru-RU" sz="1600" b="1" dirty="0" smtClean="0">
                <a:solidFill>
                  <a:srgbClr val="28458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altLang="ru-RU" sz="1200" b="1" dirty="0">
                <a:solidFill>
                  <a:srgbClr val="28458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</a:t>
            </a:r>
            <a:r>
              <a:rPr lang="ru-RU" altLang="ru-RU" sz="1200" b="1" dirty="0" smtClean="0">
                <a:solidFill>
                  <a:srgbClr val="28458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чебники </a:t>
            </a:r>
            <a:r>
              <a:rPr lang="ru-RU" altLang="ru-RU" sz="1200" b="1" dirty="0">
                <a:solidFill>
                  <a:srgbClr val="28458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для обязательной части ООП,</a:t>
            </a:r>
            <a:r>
              <a:rPr lang="ru-RU" altLang="ru-RU" sz="1200" b="1" dirty="0" smtClean="0">
                <a:solidFill>
                  <a:srgbClr val="28458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включая: </a:t>
            </a:r>
          </a:p>
          <a:p>
            <a:pPr marL="171450" lvl="1" indent="-171450" eaLnBrk="1" hangingPunct="1">
              <a:spcAft>
                <a:spcPts val="600"/>
              </a:spcAft>
              <a:buClr>
                <a:srgbClr val="0095C7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ru-RU" altLang="ru-RU" sz="1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учебники </a:t>
            </a:r>
            <a:r>
              <a:rPr lang="ru-RU" altLang="ru-RU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 – 9 классов, </a:t>
            </a:r>
            <a:r>
              <a:rPr lang="ru-RU" altLang="ru-RU" sz="1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соответствующие </a:t>
            </a:r>
            <a:r>
              <a:rPr lang="ru-RU" altLang="ru-RU" sz="1200" u="sng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ФГОС – </a:t>
            </a:r>
            <a:r>
              <a:rPr lang="ru-RU" altLang="ru-RU" sz="1200" u="sng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2021</a:t>
            </a:r>
            <a:endParaRPr lang="ru-RU" altLang="ru-RU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1450" lvl="1" indent="-171450" eaLnBrk="1" hangingPunct="1">
              <a:spcAft>
                <a:spcPts val="600"/>
              </a:spcAft>
              <a:buClr>
                <a:srgbClr val="0095C7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ru-RU" altLang="ru-RU" sz="1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учебники </a:t>
            </a:r>
            <a:r>
              <a:rPr lang="ru-RU" altLang="ru-RU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 – 11 классов, </a:t>
            </a:r>
            <a:r>
              <a:rPr lang="ru-RU" altLang="ru-RU" sz="1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соответствующие </a:t>
            </a:r>
            <a:r>
              <a:rPr lang="ru-RU" altLang="ru-RU" sz="1200" u="sng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ФГОС – </a:t>
            </a:r>
            <a:r>
              <a:rPr lang="ru-RU" altLang="ru-RU" sz="1200" u="sng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2012</a:t>
            </a:r>
          </a:p>
          <a:p>
            <a:pPr marL="171450" lvl="1" indent="-171450" eaLnBrk="1" hangingPunct="1">
              <a:spcAft>
                <a:spcPts val="600"/>
              </a:spcAft>
              <a:buClr>
                <a:srgbClr val="0095C7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ru-RU" altLang="ru-RU" sz="1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специальные учебники для детей с ОВЗ;</a:t>
            </a:r>
          </a:p>
          <a:p>
            <a:pPr eaLnBrk="1" hangingPunct="1">
              <a:spcAft>
                <a:spcPts val="600"/>
              </a:spcAft>
              <a:buClr>
                <a:srgbClr val="233C78"/>
              </a:buClr>
              <a:buSzPct val="100000"/>
              <a:defRPr/>
            </a:pPr>
            <a:r>
              <a:rPr lang="en-US" altLang="ru-RU" sz="1600" b="1" dirty="0" smtClean="0">
                <a:solidFill>
                  <a:srgbClr val="28458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2. </a:t>
            </a:r>
            <a:r>
              <a:rPr lang="ru-RU" altLang="ru-RU" sz="1600" b="1" dirty="0" smtClean="0">
                <a:solidFill>
                  <a:srgbClr val="28458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altLang="ru-RU" sz="1200" b="1" dirty="0" smtClean="0">
                <a:solidFill>
                  <a:srgbClr val="28458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Учебники для </a:t>
            </a:r>
            <a:r>
              <a:rPr lang="ru-RU" altLang="ru-RU" sz="1200" b="1" dirty="0">
                <a:solidFill>
                  <a:srgbClr val="28458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части ООП, формируемой участниками образовательных </a:t>
            </a:r>
            <a:r>
              <a:rPr lang="ru-RU" altLang="ru-RU" sz="1200" b="1" dirty="0" smtClean="0">
                <a:solidFill>
                  <a:srgbClr val="28458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отношений</a:t>
            </a:r>
            <a:endParaRPr lang="ru-RU" altLang="ru-RU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Clr>
                <a:srgbClr val="0073B8"/>
              </a:buClr>
              <a:buSzPct val="66000"/>
              <a:defRPr/>
            </a:pPr>
            <a:r>
              <a:rPr lang="ru-RU" altLang="ru-RU" sz="1400" b="1" dirty="0" smtClean="0">
                <a:solidFill>
                  <a:srgbClr val="A4262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Важно обратить внимание!</a:t>
            </a:r>
          </a:p>
          <a:p>
            <a:pPr marL="171450" indent="-171450" eaLnBrk="1" hangingPunct="1">
              <a:spcBef>
                <a:spcPts val="0"/>
              </a:spcBef>
              <a:buClr>
                <a:srgbClr val="A42627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ru-RU" altLang="ru-RU" sz="1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Зафиксирован порядковый номер издания, в котором учтены все изменения </a:t>
            </a:r>
          </a:p>
          <a:p>
            <a:pPr marL="171450" indent="-171450" eaLnBrk="1" hangingPunct="1">
              <a:spcBef>
                <a:spcPts val="0"/>
              </a:spcBef>
              <a:buClr>
                <a:srgbClr val="A42627"/>
              </a:buClr>
              <a:buSzPct val="150000"/>
              <a:buFont typeface="Arial" panose="020B0604020202020204" pitchFamily="34" charset="0"/>
              <a:buChar char="•"/>
              <a:defRPr/>
            </a:pPr>
            <a:endParaRPr lang="ru-RU" altLang="ru-RU" sz="12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1450" indent="-171450" eaLnBrk="1" hangingPunct="1">
              <a:lnSpc>
                <a:spcPct val="150000"/>
              </a:lnSpc>
              <a:spcBef>
                <a:spcPts val="0"/>
              </a:spcBef>
              <a:buClr>
                <a:srgbClr val="A42627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ru-RU" altLang="ru-RU" sz="1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Срок действия экспертных заключений :</a:t>
            </a:r>
          </a:p>
          <a:p>
            <a:pPr marL="174625" eaLnBrk="1" hangingPunct="1">
              <a:spcBef>
                <a:spcPts val="0"/>
              </a:spcBef>
              <a:buClr>
                <a:srgbClr val="0073B8"/>
              </a:buClr>
              <a:buSzPct val="66000"/>
              <a:defRPr/>
            </a:pPr>
            <a:r>
              <a:rPr lang="ru-RU" altLang="ru-RU" sz="1200" b="1" dirty="0">
                <a:solidFill>
                  <a:srgbClr val="28458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2027 г. </a:t>
            </a:r>
            <a:r>
              <a:rPr lang="ru-RU" altLang="ru-RU" sz="1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для учебников 1 – 9 классов, соответствующих ФГОС – 2021;</a:t>
            </a:r>
          </a:p>
          <a:p>
            <a:pPr marL="174625" eaLnBrk="1" hangingPunct="1">
              <a:spcBef>
                <a:spcPts val="0"/>
              </a:spcBef>
              <a:buClr>
                <a:srgbClr val="0073B8"/>
              </a:buClr>
              <a:buSzPct val="66000"/>
              <a:defRPr/>
            </a:pPr>
            <a:r>
              <a:rPr lang="en-US" altLang="ru-RU" sz="1200" b="1" dirty="0" smtClean="0">
                <a:solidFill>
                  <a:srgbClr val="28458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30</a:t>
            </a:r>
            <a:r>
              <a:rPr lang="ru-RU" altLang="ru-RU" sz="1200" b="1" dirty="0" smtClean="0">
                <a:solidFill>
                  <a:srgbClr val="28458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.0</a:t>
            </a:r>
            <a:r>
              <a:rPr lang="en-US" altLang="ru-RU" sz="1200" b="1" dirty="0" smtClean="0">
                <a:solidFill>
                  <a:srgbClr val="28458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8</a:t>
            </a:r>
            <a:r>
              <a:rPr lang="ru-RU" altLang="ru-RU" sz="1200" b="1" dirty="0" smtClean="0">
                <a:solidFill>
                  <a:srgbClr val="28458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.202</a:t>
            </a:r>
            <a:r>
              <a:rPr lang="en-US" altLang="ru-RU" sz="1200" b="1" dirty="0" smtClean="0">
                <a:solidFill>
                  <a:srgbClr val="28458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</a:t>
            </a:r>
            <a:r>
              <a:rPr lang="ru-RU" altLang="ru-RU" sz="1200" b="1" dirty="0" smtClean="0">
                <a:solidFill>
                  <a:srgbClr val="28458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г.   </a:t>
            </a:r>
            <a:r>
              <a:rPr lang="ru-RU" altLang="ru-RU" sz="1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для учебников 10 класса </a:t>
            </a:r>
            <a:endParaRPr lang="en-US" altLang="ru-RU" sz="12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4625" lvl="0">
              <a:buClr>
                <a:srgbClr val="0073B8"/>
              </a:buClr>
              <a:buSzPct val="66000"/>
              <a:defRPr/>
            </a:pPr>
            <a:r>
              <a:rPr lang="en-US" altLang="ru-RU" sz="1200" b="1" dirty="0">
                <a:solidFill>
                  <a:srgbClr val="28458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30</a:t>
            </a:r>
            <a:r>
              <a:rPr lang="ru-RU" altLang="ru-RU" sz="1200" b="1" dirty="0">
                <a:solidFill>
                  <a:srgbClr val="28458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.0</a:t>
            </a:r>
            <a:r>
              <a:rPr lang="en-US" altLang="ru-RU" sz="1200" b="1" dirty="0">
                <a:solidFill>
                  <a:srgbClr val="28458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8</a:t>
            </a:r>
            <a:r>
              <a:rPr lang="ru-RU" altLang="ru-RU" sz="1200" b="1" dirty="0" smtClean="0">
                <a:solidFill>
                  <a:srgbClr val="28458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.202</a:t>
            </a:r>
            <a:r>
              <a:rPr lang="en-US" altLang="ru-RU" sz="1200" b="1" dirty="0" smtClean="0">
                <a:solidFill>
                  <a:srgbClr val="28458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</a:t>
            </a:r>
            <a:r>
              <a:rPr lang="ru-RU" altLang="ru-RU" sz="1200" b="1" dirty="0" smtClean="0">
                <a:solidFill>
                  <a:srgbClr val="28458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altLang="ru-RU" sz="1200" b="1" dirty="0">
                <a:solidFill>
                  <a:srgbClr val="28458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г.   </a:t>
            </a:r>
            <a:r>
              <a:rPr lang="ru-RU" altLang="ru-RU" sz="12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для учебников </a:t>
            </a:r>
            <a:r>
              <a:rPr lang="ru-RU" altLang="ru-RU" sz="1200" dirty="0" smtClean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11 класс</a:t>
            </a:r>
            <a:r>
              <a:rPr lang="ru-RU" altLang="ru-RU" sz="12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</a:t>
            </a:r>
            <a:r>
              <a:rPr lang="ru-RU" altLang="ru-RU" sz="1200" dirty="0" smtClean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ru-RU" altLang="ru-RU" sz="1200" dirty="0">
              <a:solidFill>
                <a:prstClr val="black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eaLnBrk="1" hangingPunct="1">
              <a:spcBef>
                <a:spcPts val="0"/>
              </a:spcBef>
              <a:buClr>
                <a:srgbClr val="0073B8"/>
              </a:buClr>
              <a:buSzPct val="66000"/>
              <a:defRPr/>
            </a:pPr>
            <a:endParaRPr lang="ru-RU" altLang="ru-RU" sz="1200" dirty="0">
              <a:cs typeface="Open Sans Light" pitchFamily="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75440" y="1941875"/>
            <a:ext cx="25639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rgbClr val="0073B8"/>
              </a:buClr>
              <a:buSzPct val="66000"/>
              <a:defRPr/>
            </a:pPr>
            <a:r>
              <a:rPr lang="ru-RU" altLang="ru-RU" b="1" dirty="0">
                <a:solidFill>
                  <a:srgbClr val="0095C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Приложение </a:t>
            </a:r>
            <a:r>
              <a:rPr lang="ru-RU" altLang="ru-RU" sz="2800" b="1" dirty="0">
                <a:solidFill>
                  <a:srgbClr val="0095C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№ 1 </a:t>
            </a:r>
            <a:endParaRPr lang="ru-RU" altLang="ru-RU" sz="2400" b="1" dirty="0">
              <a:solidFill>
                <a:srgbClr val="0095C7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5923821" y="1916485"/>
            <a:ext cx="25639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rgbClr val="0073B8"/>
              </a:buClr>
              <a:buSzPct val="66000"/>
              <a:defRPr/>
            </a:pPr>
            <a:r>
              <a:rPr lang="ru-RU" altLang="ru-RU" b="1" dirty="0">
                <a:solidFill>
                  <a:srgbClr val="0095C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Приложение </a:t>
            </a:r>
            <a:r>
              <a:rPr lang="ru-RU" altLang="ru-RU" sz="2800" b="1" dirty="0">
                <a:solidFill>
                  <a:srgbClr val="0095C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№ </a:t>
            </a:r>
            <a:r>
              <a:rPr lang="en-US" altLang="ru-RU" sz="2800" b="1" dirty="0" smtClean="0">
                <a:solidFill>
                  <a:srgbClr val="0095C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r>
              <a:rPr lang="ru-RU" altLang="ru-RU" sz="2800" b="1" dirty="0" smtClean="0">
                <a:solidFill>
                  <a:srgbClr val="0095C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ru-RU" altLang="ru-RU" sz="2400" b="1" dirty="0">
              <a:solidFill>
                <a:srgbClr val="0095C7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9289852" y="1924489"/>
            <a:ext cx="25639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rgbClr val="0073B8"/>
              </a:buClr>
              <a:buSzPct val="66000"/>
              <a:defRPr/>
            </a:pPr>
            <a:r>
              <a:rPr lang="ru-RU" altLang="ru-RU" b="1" dirty="0">
                <a:solidFill>
                  <a:srgbClr val="0095C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Приложение </a:t>
            </a:r>
            <a:r>
              <a:rPr lang="ru-RU" altLang="ru-RU" sz="2800" b="1" dirty="0">
                <a:solidFill>
                  <a:srgbClr val="0095C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№ </a:t>
            </a:r>
            <a:r>
              <a:rPr lang="en-US" altLang="ru-RU" sz="2800" b="1" dirty="0">
                <a:solidFill>
                  <a:srgbClr val="0095C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</a:t>
            </a:r>
            <a:r>
              <a:rPr lang="ru-RU" altLang="ru-RU" sz="2800" b="1" dirty="0" smtClean="0">
                <a:solidFill>
                  <a:srgbClr val="0095C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ru-RU" altLang="ru-RU" sz="1600" b="1" dirty="0">
              <a:solidFill>
                <a:srgbClr val="0095C7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863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flipH="1">
            <a:off x="2639616" y="96046"/>
            <a:ext cx="9552384" cy="817647"/>
          </a:xfrm>
          <a:prstGeom prst="rect">
            <a:avLst/>
          </a:prstGeom>
          <a:gradFill>
            <a:gsLst>
              <a:gs pos="0">
                <a:schemeClr val="bg1"/>
              </a:gs>
              <a:gs pos="39999">
                <a:srgbClr val="E4F0F4"/>
              </a:gs>
              <a:gs pos="70000">
                <a:srgbClr val="C0E1F6"/>
              </a:gs>
              <a:gs pos="100000">
                <a:srgbClr val="AAF4F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endParaRPr lang="ru-RU" sz="2400"/>
          </a:p>
        </p:txBody>
      </p:sp>
      <p:sp>
        <p:nvSpPr>
          <p:cNvPr id="10" name="Прямоугольник 74">
            <a:extLst>
              <a:ext uri="{FF2B5EF4-FFF2-40B4-BE49-F238E27FC236}">
                <a16:creationId xmlns:a16="http://schemas.microsoft.com/office/drawing/2014/main" xmlns="" id="{19B85301-AE55-3819-FADD-7AE0286F69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847" y="161775"/>
            <a:ext cx="10580271" cy="720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7416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7416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7416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7416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7416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16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16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16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16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ru-RU" altLang="ru-RU" sz="2800" b="1" dirty="0" smtClean="0">
                <a:solidFill>
                  <a:srgbClr val="28458D"/>
                </a:solidFill>
                <a:latin typeface="Montserrat" pitchFamily="2" charset="-52"/>
                <a:cs typeface="Open Sans Condensed" pitchFamily="2" charset="0"/>
              </a:rPr>
              <a:t>ФПУ</a:t>
            </a:r>
            <a:r>
              <a:rPr lang="en-US" altLang="ru-RU" sz="2800" b="1" dirty="0" smtClean="0">
                <a:solidFill>
                  <a:srgbClr val="28458D"/>
                </a:solidFill>
                <a:latin typeface="Montserrat" pitchFamily="2" charset="-52"/>
                <a:cs typeface="Open Sans Condensed" pitchFamily="2" charset="0"/>
              </a:rPr>
              <a:t> - 2022</a:t>
            </a:r>
            <a:r>
              <a:rPr lang="ru-RU" altLang="ru-RU" sz="2800" b="1" dirty="0" smtClean="0">
                <a:solidFill>
                  <a:srgbClr val="28458D"/>
                </a:solidFill>
                <a:latin typeface="Montserrat" pitchFamily="2" charset="-52"/>
                <a:cs typeface="Open Sans Condensed" pitchFamily="2" charset="0"/>
              </a:rPr>
              <a:t>: </a:t>
            </a:r>
            <a:r>
              <a:rPr lang="ru-RU" altLang="ru-RU" sz="2000" dirty="0" smtClean="0">
                <a:solidFill>
                  <a:srgbClr val="28458D"/>
                </a:solidFill>
                <a:latin typeface="Montserrat" pitchFamily="2" charset="-52"/>
                <a:cs typeface="Open Sans Condensed" pitchFamily="2" charset="0"/>
              </a:rPr>
              <a:t>рекомендации по использованию учебников по предметам для 1  - 9 классов в 2023/24 учебном году </a:t>
            </a:r>
            <a:endParaRPr lang="ru-RU" altLang="ru-RU" sz="2000" dirty="0">
              <a:solidFill>
                <a:srgbClr val="28458D"/>
              </a:solidFill>
              <a:latin typeface="Montserrat" pitchFamily="2" charset="-52"/>
              <a:cs typeface="Open Sans Condensed" pitchFamily="2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59196517"/>
              </p:ext>
            </p:extLst>
          </p:nvPr>
        </p:nvGraphicFramePr>
        <p:xfrm>
          <a:off x="280083" y="932063"/>
          <a:ext cx="4698316" cy="4369438"/>
        </p:xfrm>
        <a:graphic>
          <a:graphicData uri="http://schemas.openxmlformats.org/drawingml/2006/table">
            <a:tbl>
              <a:tblPr/>
              <a:tblGrid>
                <a:gridCol w="1510617">
                  <a:extLst>
                    <a:ext uri="{9D8B030D-6E8A-4147-A177-3AD203B41FA5}">
                      <a16:colId xmlns:a16="http://schemas.microsoft.com/office/drawing/2014/main" xmlns="" val="4255199415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xmlns="" val="2309807881"/>
                    </a:ext>
                  </a:extLst>
                </a:gridCol>
                <a:gridCol w="963397">
                  <a:extLst>
                    <a:ext uri="{9D8B030D-6E8A-4147-A177-3AD203B41FA5}">
                      <a16:colId xmlns:a16="http://schemas.microsoft.com/office/drawing/2014/main" xmlns="" val="2920581336"/>
                    </a:ext>
                  </a:extLst>
                </a:gridCol>
                <a:gridCol w="699401">
                  <a:extLst>
                    <a:ext uri="{9D8B030D-6E8A-4147-A177-3AD203B41FA5}">
                      <a16:colId xmlns:a16="http://schemas.microsoft.com/office/drawing/2014/main" xmlns="" val="3580055341"/>
                    </a:ext>
                  </a:extLst>
                </a:gridCol>
                <a:gridCol w="699401">
                  <a:extLst>
                    <a:ext uri="{9D8B030D-6E8A-4147-A177-3AD203B41FA5}">
                      <a16:colId xmlns:a16="http://schemas.microsoft.com/office/drawing/2014/main" xmlns="" val="2754557616"/>
                    </a:ext>
                  </a:extLst>
                </a:gridCol>
              </a:tblGrid>
              <a:tr h="248687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предмет</a:t>
                      </a:r>
                      <a:endParaRPr lang="ru-RU" sz="8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13" marR="7413" marT="7413" marB="0" anchor="ctr">
                    <a:lnL>
                      <a:noFill/>
                    </a:lnL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класс</a:t>
                      </a:r>
                      <a:endParaRPr lang="ru-RU" sz="8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13" marR="7413" marT="7413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9002536"/>
                  </a:ext>
                </a:extLst>
              </a:tr>
              <a:tr h="219623">
                <a:tc>
                  <a:txBody>
                    <a:bodyPr/>
                    <a:lstStyle/>
                    <a:p>
                      <a:pPr algn="ctr" fontAlgn="b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3" marR="7413" marT="7413" marB="0" anchor="ctr">
                    <a:lnL>
                      <a:noFill/>
                    </a:lnL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 </a:t>
                      </a:r>
                      <a:endParaRPr lang="ru-RU" sz="8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3" marR="7413" marT="7413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ru-RU" sz="8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3" marR="7413" marT="7413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ru-RU" sz="8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3" marR="7413" marT="7413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ru-RU" sz="8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3" marR="7413" marT="7413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21536126"/>
                  </a:ext>
                </a:extLst>
              </a:tr>
              <a:tr h="360749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Русский язык</a:t>
                      </a:r>
                      <a:endParaRPr lang="ru-RU" sz="8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13" marR="7413" marT="7413" marB="0" anchor="ctr">
                    <a:lnL>
                      <a:noFill/>
                    </a:lnL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Приложение 1</a:t>
                      </a:r>
                    </a:p>
                  </a:txBody>
                  <a:tcPr marL="7413" marR="7413" marT="7413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Приложение 1/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Приложение 2</a:t>
                      </a:r>
                    </a:p>
                  </a:txBody>
                  <a:tcPr marL="7413" marR="7413" marT="7413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Приложение 2</a:t>
                      </a:r>
                    </a:p>
                  </a:txBody>
                  <a:tcPr marL="7413" marR="7413" marT="7413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0A4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Приложение 2</a:t>
                      </a:r>
                    </a:p>
                  </a:txBody>
                  <a:tcPr marL="7413" marR="7413" marT="7413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0A4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60933598"/>
                  </a:ext>
                </a:extLst>
              </a:tr>
              <a:tr h="29943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8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Иностранный язык</a:t>
                      </a:r>
                      <a:endParaRPr lang="ru-RU" sz="800" b="1" i="0" u="none" strike="noStrike" kern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13" marR="7413" marT="7413" marB="0" anchor="ctr">
                    <a:lnL>
                      <a:noFill/>
                    </a:lnL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3" marR="7413" marT="7413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Приложение 1</a:t>
                      </a:r>
                    </a:p>
                  </a:txBody>
                  <a:tcPr marL="7413" marR="7413" marT="7413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Приложение 2</a:t>
                      </a:r>
                    </a:p>
                  </a:txBody>
                  <a:tcPr marL="7413" marR="7413" marT="7413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0A4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Приложение 2</a:t>
                      </a:r>
                      <a:endParaRPr kumimoji="0" lang="ru-RU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13" marR="7413" marT="7413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0A4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1744860"/>
                  </a:ext>
                </a:extLst>
              </a:tr>
              <a:tr h="26120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Литературное чтение</a:t>
                      </a:r>
                      <a:endParaRPr lang="ru-RU" sz="8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13" marR="7413" marT="7413" marB="0" anchor="ctr">
                    <a:lnL>
                      <a:noFill/>
                    </a:lnL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Приложение 1</a:t>
                      </a:r>
                    </a:p>
                  </a:txBody>
                  <a:tcPr marL="7413" marR="7413" marT="7413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Приложение 1/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Приложение 2</a:t>
                      </a:r>
                    </a:p>
                  </a:txBody>
                  <a:tcPr marL="7413" marR="7413" marT="7413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Приложение 2</a:t>
                      </a:r>
                      <a:endParaRPr kumimoji="0" lang="ru-RU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13" marR="7413" marT="7413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0A4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Приложение 2</a:t>
                      </a:r>
                      <a:endParaRPr kumimoji="0" lang="ru-RU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13" marR="7413" marT="7413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0A4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16935894"/>
                  </a:ext>
                </a:extLst>
              </a:tr>
              <a:tr h="37302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Родной русский язык</a:t>
                      </a:r>
                    </a:p>
                  </a:txBody>
                  <a:tcPr marL="7413" marR="7413" marT="7413" marB="0" anchor="ctr">
                    <a:lnL>
                      <a:noFill/>
                    </a:lnL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Приложение 1</a:t>
                      </a:r>
                    </a:p>
                  </a:txBody>
                  <a:tcPr marL="7413" marR="7413" marT="7413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Приложение 1/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Приложение 2</a:t>
                      </a:r>
                    </a:p>
                  </a:txBody>
                  <a:tcPr marL="7413" marR="7413" marT="7413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Приложение 2</a:t>
                      </a:r>
                    </a:p>
                  </a:txBody>
                  <a:tcPr marL="7413" marR="7413" marT="7413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0A4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Приложение 2</a:t>
                      </a:r>
                    </a:p>
                  </a:txBody>
                  <a:tcPr marL="7413" marR="7413" marT="7413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0A4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48250367"/>
                  </a:ext>
                </a:extLst>
              </a:tr>
              <a:tr h="32491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Литературное чтение на родном русском языке</a:t>
                      </a:r>
                    </a:p>
                  </a:txBody>
                  <a:tcPr marL="7413" marR="7413" marT="7413" marB="0" anchor="ctr">
                    <a:lnL>
                      <a:noFill/>
                    </a:lnL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Приложение 1</a:t>
                      </a:r>
                    </a:p>
                  </a:txBody>
                  <a:tcPr marL="7413" marR="7413" marT="7413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Приложение 1/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Приложение 2</a:t>
                      </a:r>
                      <a:endParaRPr kumimoji="0" lang="ru-RU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13" marR="7413" marT="7413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Приложение 2</a:t>
                      </a:r>
                    </a:p>
                  </a:txBody>
                  <a:tcPr marL="7413" marR="7413" marT="7413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0A4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Приложение 2</a:t>
                      </a:r>
                      <a:endParaRPr kumimoji="0" lang="ru-RU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13" marR="7413" marT="7413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0A4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9803733"/>
                  </a:ext>
                </a:extLst>
              </a:tr>
              <a:tr h="26120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Математика</a:t>
                      </a:r>
                    </a:p>
                  </a:txBody>
                  <a:tcPr marL="7413" marR="7413" marT="7413" marB="0" anchor="ctr">
                    <a:lnL>
                      <a:noFill/>
                    </a:lnL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Приложение 1</a:t>
                      </a:r>
                    </a:p>
                  </a:txBody>
                  <a:tcPr marL="7413" marR="7413" marT="7413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Приложение 1/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Приложение 2</a:t>
                      </a:r>
                      <a:endParaRPr kumimoji="0" lang="ru-RU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13" marR="7413" marT="7413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Приложение 2</a:t>
                      </a:r>
                    </a:p>
                  </a:txBody>
                  <a:tcPr marL="7413" marR="7413" marT="7413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0A4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Приложение 2</a:t>
                      </a:r>
                      <a:endParaRPr kumimoji="0" lang="ru-RU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13" marR="7413" marT="7413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0A4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84102026"/>
                  </a:ext>
                </a:extLst>
              </a:tr>
              <a:tr h="32375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Окружающий мир</a:t>
                      </a:r>
                      <a:endParaRPr lang="ru-RU" sz="8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13" marR="7413" marT="7413" marB="0" anchor="ctr">
                    <a:lnL>
                      <a:noFill/>
                    </a:lnL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Приложение 1</a:t>
                      </a:r>
                    </a:p>
                  </a:txBody>
                  <a:tcPr marL="7413" marR="7413" marT="7413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Приложение 1/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Приложение 2</a:t>
                      </a:r>
                    </a:p>
                  </a:txBody>
                  <a:tcPr marL="7413" marR="7413" marT="7413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Приложение 2</a:t>
                      </a:r>
                    </a:p>
                  </a:txBody>
                  <a:tcPr marL="7413" marR="7413" marT="7413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0A4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Приложение 2</a:t>
                      </a:r>
                    </a:p>
                  </a:txBody>
                  <a:tcPr marL="7413" marR="7413" marT="7413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0A4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15526650"/>
                  </a:ext>
                </a:extLst>
              </a:tr>
              <a:tr h="347458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8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ОРКСЭ</a:t>
                      </a:r>
                      <a:endParaRPr lang="ru-RU" sz="800" b="1" i="0" u="none" strike="noStrike" kern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13" marR="7413" marT="7413" marB="0" anchor="ctr">
                    <a:lnL>
                      <a:noFill/>
                    </a:lnL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3" marR="7413" marT="7413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3" marR="7413" marT="7413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3" marR="7413" marT="7413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Приложение 1</a:t>
                      </a:r>
                    </a:p>
                    <a:p>
                      <a:pPr algn="ctr" fontAlgn="b"/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3" marR="7413" marT="7413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89613337"/>
                  </a:ext>
                </a:extLst>
              </a:tr>
              <a:tr h="388374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Технология</a:t>
                      </a:r>
                      <a:endParaRPr lang="ru-RU" sz="8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13" marR="7413" marT="7413" marB="0" anchor="ctr">
                    <a:lnL>
                      <a:noFill/>
                    </a:lnL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Приложение 1</a:t>
                      </a:r>
                    </a:p>
                  </a:txBody>
                  <a:tcPr marL="7413" marR="7413" marT="7413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Приложение 1/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Приложение 2</a:t>
                      </a:r>
                      <a:endParaRPr kumimoji="0" lang="ru-RU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13" marR="7413" marT="7413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Приложение 2</a:t>
                      </a:r>
                      <a:endParaRPr kumimoji="0" lang="ru-RU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13" marR="7413" marT="7413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0A4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Приложение 2</a:t>
                      </a:r>
                      <a:endParaRPr kumimoji="0" lang="ru-RU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13" marR="7413" marT="7413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0A4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64080821"/>
                  </a:ext>
                </a:extLst>
              </a:tr>
              <a:tr h="26120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Физическая культура</a:t>
                      </a:r>
                      <a:endParaRPr lang="ru-RU" sz="8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13" marR="7413" marT="7413" marB="0" anchor="ctr">
                    <a:lnL>
                      <a:noFill/>
                    </a:lnL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Приложение 1</a:t>
                      </a:r>
                    </a:p>
                  </a:txBody>
                  <a:tcPr marL="7413" marR="7413" marT="7413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Приложение 1/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Приложение 2</a:t>
                      </a:r>
                      <a:endParaRPr kumimoji="0" lang="ru-RU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13" marR="7413" marT="7413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Приложение 2</a:t>
                      </a:r>
                      <a:endParaRPr kumimoji="0" lang="ru-RU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13" marR="7413" marT="7413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0A4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Приложение 2</a:t>
                      </a:r>
                      <a:endParaRPr kumimoji="0" lang="ru-RU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13" marR="7413" marT="7413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0A4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20122820"/>
                  </a:ext>
                </a:extLst>
              </a:tr>
              <a:tr h="26120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Музыка</a:t>
                      </a:r>
                      <a:endParaRPr lang="ru-RU" sz="8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13" marR="7413" marT="7413" marB="0" anchor="ctr">
                    <a:lnL>
                      <a:noFill/>
                    </a:lnL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Приложение 1</a:t>
                      </a:r>
                    </a:p>
                  </a:txBody>
                  <a:tcPr marL="7413" marR="7413" marT="7413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Приложение 1/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Приложение 2</a:t>
                      </a:r>
                      <a:endParaRPr kumimoji="0" lang="ru-RU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13" marR="7413" marT="7413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Приложение 2</a:t>
                      </a:r>
                      <a:endParaRPr kumimoji="0" lang="ru-RU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13" marR="7413" marT="7413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0A4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Приложение 2</a:t>
                      </a:r>
                      <a:endParaRPr kumimoji="0" lang="ru-RU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13" marR="7413" marT="7413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0A4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96501424"/>
                  </a:ext>
                </a:extLst>
              </a:tr>
              <a:tr h="26120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Изобразительное искусство</a:t>
                      </a:r>
                      <a:endParaRPr lang="ru-RU" sz="8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13" marR="7413" marT="7413" marB="0" anchor="ctr">
                    <a:lnL>
                      <a:noFill/>
                    </a:lnL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Приложение 1</a:t>
                      </a:r>
                    </a:p>
                  </a:txBody>
                  <a:tcPr marL="7413" marR="7413" marT="7413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Приложение 1/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Приложение 2</a:t>
                      </a:r>
                    </a:p>
                  </a:txBody>
                  <a:tcPr marL="7413" marR="7413" marT="7413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Приложение 2</a:t>
                      </a:r>
                      <a:endParaRPr kumimoji="0" lang="ru-RU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13" marR="7413" marT="7413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0A4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Приложение 2</a:t>
                      </a:r>
                    </a:p>
                  </a:txBody>
                  <a:tcPr marL="7413" marR="7413" marT="7413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0A4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00831580"/>
                  </a:ext>
                </a:extLst>
              </a:tr>
              <a:tr h="177387"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3" marR="7413" marT="7413" marB="0" anchor="ctr">
                    <a:lnL>
                      <a:noFill/>
                    </a:lnL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3" marR="7413" marT="7413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91980923"/>
                  </a:ext>
                </a:extLst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35998212"/>
              </p:ext>
            </p:extLst>
          </p:nvPr>
        </p:nvGraphicFramePr>
        <p:xfrm>
          <a:off x="1229330" y="5602267"/>
          <a:ext cx="6773412" cy="714635"/>
        </p:xfrm>
        <a:graphic>
          <a:graphicData uri="http://schemas.openxmlformats.org/drawingml/2006/table">
            <a:tbl>
              <a:tblPr/>
              <a:tblGrid>
                <a:gridCol w="6773412">
                  <a:extLst>
                    <a:ext uri="{9D8B030D-6E8A-4147-A177-3AD203B41FA5}">
                      <a16:colId xmlns:a16="http://schemas.microsoft.com/office/drawing/2014/main" xmlns="" val="3723889532"/>
                    </a:ext>
                  </a:extLst>
                </a:gridCol>
              </a:tblGrid>
              <a:tr h="24260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использовать </a:t>
                      </a:r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только учебники, включённые в Приложение № 1 (№ приказа ФПУ) </a:t>
                      </a:r>
                      <a:endParaRPr lang="en-US" sz="10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413" marR="7413" marT="74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31356325"/>
                  </a:ext>
                </a:extLst>
              </a:tr>
              <a:tr h="15022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допустимо использовать учебники, включённые в Приложение № 2 (№ приказа ФПУ)</a:t>
                      </a:r>
                    </a:p>
                  </a:txBody>
                  <a:tcPr marL="7413" marR="7413" marT="741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04818992"/>
                  </a:ext>
                </a:extLst>
              </a:tr>
              <a:tr h="23450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использовать учебники из Приложения № 1 по предметам, изучение которых начинается во 2, 6, 7 классах;  </a:t>
                      </a:r>
                    </a:p>
                    <a:p>
                      <a:pPr algn="l" fontAlgn="ctr"/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По остальным предметам допустимо использовать учебники из Приложения № 2 </a:t>
                      </a:r>
                    </a:p>
                  </a:txBody>
                  <a:tcPr marL="7413" marR="7413" marT="741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76907696"/>
                  </a:ext>
                </a:extLst>
              </a:tr>
            </a:tbl>
          </a:graphicData>
        </a:graphic>
      </p:graphicFrame>
      <p:grpSp>
        <p:nvGrpSpPr>
          <p:cNvPr id="13" name="Группа 12"/>
          <p:cNvGrpSpPr/>
          <p:nvPr/>
        </p:nvGrpSpPr>
        <p:grpSpPr>
          <a:xfrm>
            <a:off x="334270" y="5525654"/>
            <a:ext cx="7792587" cy="951327"/>
            <a:chOff x="6757243" y="5695949"/>
            <a:chExt cx="5328365" cy="1047522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6878013" y="5791116"/>
              <a:ext cx="438323" cy="298615"/>
            </a:xfrm>
            <a:prstGeom prst="rect">
              <a:avLst/>
            </a:prstGeom>
            <a:solidFill>
              <a:srgbClr val="20376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6878013" y="6090261"/>
              <a:ext cx="438323" cy="252056"/>
            </a:xfrm>
            <a:prstGeom prst="rect">
              <a:avLst/>
            </a:prstGeom>
            <a:solidFill>
              <a:srgbClr val="10A4D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Скругленный прямоугольник 15">
              <a:extLst>
                <a:ext uri="{FF2B5EF4-FFF2-40B4-BE49-F238E27FC236}">
                  <a16:creationId xmlns:a16="http://schemas.microsoft.com/office/drawing/2014/main" xmlns="" id="{90EDB855-ABD9-6F21-2ADC-AC7F5D02197B}"/>
                </a:ext>
              </a:extLst>
            </p:cNvPr>
            <p:cNvSpPr/>
            <p:nvPr/>
          </p:nvSpPr>
          <p:spPr>
            <a:xfrm>
              <a:off x="6757243" y="5695949"/>
              <a:ext cx="5328365" cy="1047522"/>
            </a:xfrm>
            <a:prstGeom prst="roundRect">
              <a:avLst>
                <a:gd name="adj" fmla="val 7281"/>
              </a:avLst>
            </a:prstGeom>
            <a:noFill/>
            <a:ln w="19050" cap="rnd">
              <a:solidFill>
                <a:schemeClr val="accent1">
                  <a:lumMod val="7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x-none"/>
            </a:p>
          </p:txBody>
        </p:sp>
      </p:grp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14787503"/>
              </p:ext>
            </p:extLst>
          </p:nvPr>
        </p:nvGraphicFramePr>
        <p:xfrm>
          <a:off x="5680369" y="1002503"/>
          <a:ext cx="5729596" cy="4112962"/>
        </p:xfrm>
        <a:graphic>
          <a:graphicData uri="http://schemas.openxmlformats.org/drawingml/2006/table">
            <a:tbl>
              <a:tblPr/>
              <a:tblGrid>
                <a:gridCol w="1621723">
                  <a:extLst>
                    <a:ext uri="{9D8B030D-6E8A-4147-A177-3AD203B41FA5}">
                      <a16:colId xmlns:a16="http://schemas.microsoft.com/office/drawing/2014/main" xmlns="" val="4255199415"/>
                    </a:ext>
                  </a:extLst>
                </a:gridCol>
                <a:gridCol w="932411">
                  <a:extLst>
                    <a:ext uri="{9D8B030D-6E8A-4147-A177-3AD203B41FA5}">
                      <a16:colId xmlns:a16="http://schemas.microsoft.com/office/drawing/2014/main" xmlns="" val="253581695"/>
                    </a:ext>
                  </a:extLst>
                </a:gridCol>
                <a:gridCol w="839585">
                  <a:extLst>
                    <a:ext uri="{9D8B030D-6E8A-4147-A177-3AD203B41FA5}">
                      <a16:colId xmlns:a16="http://schemas.microsoft.com/office/drawing/2014/main" xmlns="" val="4031593362"/>
                    </a:ext>
                  </a:extLst>
                </a:gridCol>
                <a:gridCol w="789709">
                  <a:extLst>
                    <a:ext uri="{9D8B030D-6E8A-4147-A177-3AD203B41FA5}">
                      <a16:colId xmlns:a16="http://schemas.microsoft.com/office/drawing/2014/main" xmlns="" val="1828204040"/>
                    </a:ext>
                  </a:extLst>
                </a:gridCol>
                <a:gridCol w="856211">
                  <a:extLst>
                    <a:ext uri="{9D8B030D-6E8A-4147-A177-3AD203B41FA5}">
                      <a16:colId xmlns:a16="http://schemas.microsoft.com/office/drawing/2014/main" xmlns="" val="2014386555"/>
                    </a:ext>
                  </a:extLst>
                </a:gridCol>
                <a:gridCol w="689957">
                  <a:extLst>
                    <a:ext uri="{9D8B030D-6E8A-4147-A177-3AD203B41FA5}">
                      <a16:colId xmlns:a16="http://schemas.microsoft.com/office/drawing/2014/main" xmlns="" val="2579131350"/>
                    </a:ext>
                  </a:extLst>
                </a:gridCol>
              </a:tblGrid>
              <a:tr h="179127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9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предмет</a:t>
                      </a:r>
                      <a:endParaRPr lang="ru-RU" sz="9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13" marR="7413" marT="7413" marB="0" anchor="ctr">
                    <a:lnL>
                      <a:noFill/>
                    </a:lnL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9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класс</a:t>
                      </a:r>
                      <a:endParaRPr lang="ru-RU" sz="9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13" marR="7413" marT="7413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9002536"/>
                  </a:ext>
                </a:extLst>
              </a:tr>
              <a:tr h="150795">
                <a:tc>
                  <a:txBody>
                    <a:bodyPr/>
                    <a:lstStyle/>
                    <a:p>
                      <a:pPr algn="l" fontAlgn="b"/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3" marR="7413" marT="7413" marB="0" anchor="ctr">
                    <a:lnL>
                      <a:noFill/>
                    </a:lnL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ru-RU" sz="9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3" marR="7413" marT="7413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ru-RU" sz="9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3" marR="7413" marT="7413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endParaRPr lang="ru-RU" sz="9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3" marR="7413" marT="7413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ru-RU" sz="9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3" marR="7413" marT="7413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  <a:endParaRPr lang="ru-RU" sz="9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3" marR="7413" marT="7413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21536126"/>
                  </a:ext>
                </a:extLst>
              </a:tr>
              <a:tr h="25332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9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Русский язык</a:t>
                      </a:r>
                      <a:endParaRPr lang="ru-RU" sz="9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13" marR="7413" marT="7413" marB="0" anchor="ctr">
                    <a:lnL>
                      <a:noFill/>
                    </a:lnL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Приложение 1</a:t>
                      </a:r>
                    </a:p>
                  </a:txBody>
                  <a:tcPr marL="7413" marR="7413" marT="7413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Приложение 1/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Приложение 2</a:t>
                      </a:r>
                      <a:endParaRPr kumimoji="0" lang="ru-RU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13" marR="7413" marT="7413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Приложение 2</a:t>
                      </a:r>
                      <a:endParaRPr kumimoji="0" lang="ru-RU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13" marR="7413" marT="7413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0A4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Приложение 2</a:t>
                      </a:r>
                      <a:endParaRPr kumimoji="0" lang="ru-RU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13" marR="7413" marT="7413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0A4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Приложение 2</a:t>
                      </a:r>
                      <a:endParaRPr kumimoji="0" lang="ru-RU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13" marR="7413" marT="7413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0A4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60933598"/>
                  </a:ext>
                </a:extLst>
              </a:tr>
              <a:tr h="25332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9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Иностранный</a:t>
                      </a:r>
                      <a:r>
                        <a:rPr lang="ru-RU" sz="900" b="1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язык</a:t>
                      </a:r>
                      <a:endParaRPr lang="ru-RU" sz="9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13" marR="7413" marT="7413" marB="0" anchor="ctr">
                    <a:lnL>
                      <a:noFill/>
                    </a:lnL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Приложение 1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13" marR="7413" marT="7413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Приложение 1/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Приложение 2</a:t>
                      </a:r>
                      <a:endParaRPr kumimoji="0" lang="ru-RU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13" marR="7413" marT="7413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Приложение 2</a:t>
                      </a:r>
                      <a:endParaRPr kumimoji="0" lang="ru-RU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13" marR="7413" marT="7413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0A4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Приложение 2</a:t>
                      </a:r>
                      <a:endParaRPr kumimoji="0" lang="ru-RU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13" marR="7413" marT="7413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0A4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Приложение 2</a:t>
                      </a:r>
                      <a:endParaRPr kumimoji="0" lang="ru-RU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13" marR="7413" marT="7413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0A4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1744860"/>
                  </a:ext>
                </a:extLst>
              </a:tr>
              <a:tr h="25332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9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литература</a:t>
                      </a:r>
                      <a:endParaRPr lang="ru-RU" sz="9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13" marR="7413" marT="7413" marB="0" anchor="ctr">
                    <a:lnL>
                      <a:noFill/>
                    </a:lnL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Приложение 1</a:t>
                      </a:r>
                      <a:endParaRPr kumimoji="0" lang="ru-RU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13" marR="7413" marT="7413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Приложение 1/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Приложение 2</a:t>
                      </a:r>
                      <a:endParaRPr kumimoji="0" lang="ru-RU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13" marR="7413" marT="7413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Приложение 2</a:t>
                      </a:r>
                      <a:endParaRPr kumimoji="0" lang="ru-RU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13" marR="7413" marT="7413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0A4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Приложение 2</a:t>
                      </a:r>
                      <a:endParaRPr kumimoji="0" lang="ru-RU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13" marR="7413" marT="7413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0A4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Приложение 2</a:t>
                      </a:r>
                    </a:p>
                  </a:txBody>
                  <a:tcPr marL="7413" marR="7413" marT="7413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0A4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16935894"/>
                  </a:ext>
                </a:extLst>
              </a:tr>
              <a:tr h="284059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9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Математика</a:t>
                      </a:r>
                      <a:r>
                        <a:rPr lang="en-US" sz="9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/</a:t>
                      </a:r>
                      <a:endParaRPr lang="ru-RU" sz="900" b="1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fontAlgn="b" latinLnBrk="0" hangingPunct="1"/>
                      <a:r>
                        <a:rPr lang="ru-RU" sz="9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алгебра</a:t>
                      </a:r>
                      <a:r>
                        <a:rPr lang="en-US" sz="9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/</a:t>
                      </a:r>
                      <a:r>
                        <a:rPr lang="ru-RU" sz="9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геометрия</a:t>
                      </a:r>
                      <a:endParaRPr lang="ru-RU" sz="9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13" marR="7413" marT="7413" marB="0" anchor="ctr">
                    <a:lnL>
                      <a:noFill/>
                    </a:lnL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Приложение 1</a:t>
                      </a:r>
                    </a:p>
                  </a:txBody>
                  <a:tcPr marL="7413" marR="7413" marT="7413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Приложение 1/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Приложение 2</a:t>
                      </a:r>
                      <a:endParaRPr kumimoji="0" lang="ru-RU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13" marR="7413" marT="7413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Приложение 1</a:t>
                      </a:r>
                    </a:p>
                  </a:txBody>
                  <a:tcPr marL="7413" marR="7413" marT="7413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Приложение 2</a:t>
                      </a:r>
                      <a:endParaRPr kumimoji="0" lang="ru-RU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13" marR="7413" marT="7413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0A4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Приложение 2</a:t>
                      </a:r>
                    </a:p>
                  </a:txBody>
                  <a:tcPr marL="7413" marR="7413" marT="7413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0A4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48250367"/>
                  </a:ext>
                </a:extLst>
              </a:tr>
              <a:tr h="284059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9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Основы безопасности</a:t>
                      </a:r>
                      <a:r>
                        <a:rPr lang="ru-RU" sz="900" b="1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жизнедеятельности</a:t>
                      </a:r>
                      <a:endParaRPr lang="ru-RU" sz="9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13" marR="7413" marT="7413" marB="0" anchor="ctr">
                    <a:lnL>
                      <a:noFill/>
                    </a:lnL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Приложение 1</a:t>
                      </a:r>
                    </a:p>
                  </a:txBody>
                  <a:tcPr marL="7413" marR="7413" marT="7413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Приложение 1/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Приложение 2</a:t>
                      </a:r>
                    </a:p>
                  </a:txBody>
                  <a:tcPr marL="7413" marR="7413" marT="7413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Приложение 2</a:t>
                      </a:r>
                      <a:endParaRPr kumimoji="0" lang="ru-RU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13" marR="7413" marT="7413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0A4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Приложение 2</a:t>
                      </a:r>
                    </a:p>
                  </a:txBody>
                  <a:tcPr marL="7413" marR="7413" marT="7413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0A4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solidFill>
                          <a:srgbClr val="233C7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3" marR="7413" marT="7413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9803733"/>
                  </a:ext>
                </a:extLst>
              </a:tr>
              <a:tr h="18599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9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Физика</a:t>
                      </a:r>
                      <a:endParaRPr lang="ru-RU" sz="900" b="1" i="0" u="none" strike="noStrike" kern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13" marR="7413" marT="7413" marB="0" anchor="ctr">
                    <a:lnL>
                      <a:noFill/>
                    </a:lnL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3" marR="7413" marT="7413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3" marR="7413" marT="7413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Приложение 1</a:t>
                      </a:r>
                    </a:p>
                  </a:txBody>
                  <a:tcPr marL="7413" marR="7413" marT="7413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Приложение 2</a:t>
                      </a:r>
                      <a:endParaRPr kumimoji="0" lang="ru-RU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13" marR="7413" marT="7413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0A4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Приложение 2</a:t>
                      </a:r>
                      <a:endParaRPr kumimoji="0" lang="ru-RU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13" marR="7413" marT="7413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0A4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84102026"/>
                  </a:ext>
                </a:extLst>
              </a:tr>
              <a:tr h="25332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9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Биология</a:t>
                      </a:r>
                      <a:endParaRPr lang="ru-RU" sz="9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13" marR="7413" marT="7413" marB="0" anchor="ctr">
                    <a:lnL>
                      <a:noFill/>
                    </a:lnL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Приложение 1</a:t>
                      </a:r>
                    </a:p>
                  </a:txBody>
                  <a:tcPr marL="7413" marR="7413" marT="7413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Приложение 1/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Приложение 2</a:t>
                      </a:r>
                    </a:p>
                  </a:txBody>
                  <a:tcPr marL="7413" marR="7413" marT="7413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3" marR="7413" marT="7413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0A4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Приложение 2</a:t>
                      </a:r>
                      <a:endParaRPr kumimoji="0" lang="ru-RU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13" marR="7413" marT="7413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0A4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Приложение 2</a:t>
                      </a:r>
                      <a:endParaRPr kumimoji="0" lang="ru-RU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13" marR="7413" marT="7413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0A4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15526650"/>
                  </a:ext>
                </a:extLst>
              </a:tr>
              <a:tr h="247414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9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Информатика</a:t>
                      </a:r>
                      <a:endParaRPr lang="ru-RU" sz="900" b="1" i="0" u="none" strike="noStrike" kern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13" marR="7413" marT="7413" marB="0" anchor="ctr">
                    <a:lnL>
                      <a:noFill/>
                    </a:lnL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3" marR="7413" marT="7413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3" marR="7413" marT="7413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Приложение 1</a:t>
                      </a:r>
                    </a:p>
                  </a:txBody>
                  <a:tcPr marL="7413" marR="7413" marT="7413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Приложение 2</a:t>
                      </a:r>
                      <a:endParaRPr kumimoji="0" lang="ru-RU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13" marR="7413" marT="7413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0A4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Приложение 2</a:t>
                      </a:r>
                      <a:endParaRPr kumimoji="0" lang="ru-RU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13" marR="7413" marT="7413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0A4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89613337"/>
                  </a:ext>
                </a:extLst>
              </a:tr>
              <a:tr h="240054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9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Обществознание</a:t>
                      </a:r>
                      <a:endParaRPr lang="ru-RU" sz="900" b="1" i="0" u="none" strike="noStrike" kern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13" marR="7413" marT="7413" marB="0" anchor="ctr">
                    <a:lnL>
                      <a:noFill/>
                    </a:lnL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3" marR="7413" marT="7413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Приложение 1</a:t>
                      </a:r>
                    </a:p>
                  </a:txBody>
                  <a:tcPr marL="7413" marR="7413" marT="7413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Приложение 2</a:t>
                      </a:r>
                      <a:endParaRPr kumimoji="0" lang="ru-RU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13" marR="7413" marT="7413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0A4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Приложение 2</a:t>
                      </a:r>
                      <a:endParaRPr kumimoji="0" lang="ru-RU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13" marR="7413" marT="7413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0A4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Приложение 2</a:t>
                      </a:r>
                      <a:endParaRPr kumimoji="0" lang="ru-RU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13" marR="7413" marT="7413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0A4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64080821"/>
                  </a:ext>
                </a:extLst>
              </a:tr>
              <a:tr h="276551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9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География</a:t>
                      </a:r>
                      <a:endParaRPr lang="ru-RU" sz="9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13" marR="7413" marT="7413" marB="0" anchor="ctr">
                    <a:lnL>
                      <a:noFill/>
                    </a:lnL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Приложение 1</a:t>
                      </a:r>
                    </a:p>
                  </a:txBody>
                  <a:tcPr marL="7413" marR="7413" marT="7413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Приложение 1/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Приложение 2</a:t>
                      </a:r>
                    </a:p>
                  </a:txBody>
                  <a:tcPr marL="7413" marR="7413" marT="7413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Приложение 2</a:t>
                      </a:r>
                    </a:p>
                  </a:txBody>
                  <a:tcPr marL="7413" marR="7413" marT="7413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0A4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Приложение 2</a:t>
                      </a:r>
                      <a:endParaRPr kumimoji="0" lang="ru-RU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13" marR="7413" marT="7413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0A4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Приложение 2</a:t>
                      </a:r>
                    </a:p>
                  </a:txBody>
                  <a:tcPr marL="7413" marR="7413" marT="7413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0A4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39380609"/>
                  </a:ext>
                </a:extLst>
              </a:tr>
              <a:tr h="270758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9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История </a:t>
                      </a:r>
                      <a:r>
                        <a:rPr lang="en-US" sz="9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900" b="1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1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история России</a:t>
                      </a:r>
                      <a:endParaRPr lang="ru-RU" sz="9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13" marR="7413" marT="7413" marB="0" anchor="ctr">
                    <a:lnL>
                      <a:noFill/>
                    </a:lnL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Приложение 1</a:t>
                      </a:r>
                    </a:p>
                  </a:txBody>
                  <a:tcPr marL="7413" marR="7413" marT="7413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Приложение 1</a:t>
                      </a:r>
                    </a:p>
                  </a:txBody>
                  <a:tcPr marL="7413" marR="7413" marT="7413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Приложение 2</a:t>
                      </a:r>
                      <a:endParaRPr kumimoji="0" lang="ru-RU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13" marR="7413" marT="7413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0A4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Приложение 2</a:t>
                      </a:r>
                      <a:endParaRPr kumimoji="0" lang="ru-RU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13" marR="7413" marT="7413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0A4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Приложение 2</a:t>
                      </a:r>
                    </a:p>
                  </a:txBody>
                  <a:tcPr marL="7413" marR="7413" marT="7413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0A4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20122820"/>
                  </a:ext>
                </a:extLst>
              </a:tr>
              <a:tr h="18599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9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Химия</a:t>
                      </a:r>
                      <a:endParaRPr lang="ru-RU" sz="900" b="1" i="0" u="none" strike="noStrike" kern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13" marR="7413" marT="7413" marB="0" anchor="ctr">
                    <a:lnL>
                      <a:noFill/>
                    </a:lnL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3" marR="7413" marT="7413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3" marR="7413" marT="7413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3" marR="7413" marT="7413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Приложение 1</a:t>
                      </a:r>
                    </a:p>
                  </a:txBody>
                  <a:tcPr marL="7413" marR="7413" marT="7413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Приложение 2</a:t>
                      </a:r>
                      <a:endParaRPr kumimoji="0" lang="ru-RU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13" marR="7413" marT="7413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0A4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96501424"/>
                  </a:ext>
                </a:extLst>
              </a:tr>
              <a:tr h="270758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9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Физическая культура</a:t>
                      </a:r>
                      <a:endParaRPr lang="ru-RU" sz="9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13" marR="7413" marT="7413" marB="0" anchor="ctr">
                    <a:lnL>
                      <a:noFill/>
                    </a:lnL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Приложение 1</a:t>
                      </a:r>
                      <a:endParaRPr kumimoji="0" lang="ru-RU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13" marR="7413" marT="7413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Приложение 1/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Приложение 2</a:t>
                      </a:r>
                      <a:endParaRPr kumimoji="0" lang="ru-RU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13" marR="7413" marT="7413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Приложение 2</a:t>
                      </a:r>
                      <a:endParaRPr kumimoji="0" lang="ru-RU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13" marR="7413" marT="7413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0A4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Приложение 2</a:t>
                      </a:r>
                      <a:endParaRPr kumimoji="0" lang="ru-RU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13" marR="7413" marT="7413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0A4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Приложение 2</a:t>
                      </a:r>
                      <a:endParaRPr kumimoji="0" lang="ru-RU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13" marR="7413" marT="7413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0A4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00831580"/>
                  </a:ext>
                </a:extLst>
              </a:tr>
              <a:tr h="270758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9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Технология</a:t>
                      </a:r>
                      <a:endParaRPr lang="ru-RU" sz="9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13" marR="7413" marT="7413" marB="0" anchor="ctr">
                    <a:lnL>
                      <a:noFill/>
                    </a:lnL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Приложение 1</a:t>
                      </a:r>
                      <a:endParaRPr kumimoji="0" lang="ru-RU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13" marR="7413" marT="7413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Приложение 1/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Приложение 2</a:t>
                      </a:r>
                      <a:endParaRPr kumimoji="0" lang="ru-RU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13" marR="7413" marT="7413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Приложение 2</a:t>
                      </a:r>
                      <a:endParaRPr kumimoji="0" lang="ru-RU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13" marR="7413" marT="7413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0A4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Приложение 2</a:t>
                      </a:r>
                      <a:endParaRPr kumimoji="0" lang="ru-RU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13" marR="7413" marT="7413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0A4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Приложение 2</a:t>
                      </a:r>
                      <a:endParaRPr kumimoji="0" lang="ru-RU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13" marR="7413" marT="7413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0A4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80420327"/>
                  </a:ext>
                </a:extLst>
              </a:tr>
              <a:tr h="253327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Изобразительное искусство</a:t>
                      </a:r>
                      <a:endParaRPr lang="ru-RU" sz="8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13" marR="7413" marT="7413" marB="0" anchor="ctr">
                    <a:lnL>
                      <a:noFill/>
                    </a:lnL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Приложение 1</a:t>
                      </a:r>
                      <a:endParaRPr kumimoji="0" lang="ru-RU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13" marR="7413" marT="7413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Приложение 1/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Приложение 2</a:t>
                      </a:r>
                    </a:p>
                  </a:txBody>
                  <a:tcPr marL="7413" marR="7413" marT="7413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Приложение 2</a:t>
                      </a:r>
                    </a:p>
                  </a:txBody>
                  <a:tcPr marL="7413" marR="7413" marT="7413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0A4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Приложение 2</a:t>
                      </a:r>
                      <a:endParaRPr kumimoji="0" lang="ru-RU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413" marR="7413" marT="7413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0A4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Приложение 2</a:t>
                      </a:r>
                    </a:p>
                  </a:txBody>
                  <a:tcPr marL="7413" marR="7413" marT="7413" marB="0"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0A4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91980923"/>
                  </a:ext>
                </a:extLst>
              </a:tr>
            </a:tbl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504228" y="6112665"/>
            <a:ext cx="647700" cy="224151"/>
          </a:xfrm>
          <a:prstGeom prst="rect">
            <a:avLst/>
          </a:prstGeom>
          <a:solidFill>
            <a:srgbClr val="2F75B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1831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flipH="1">
            <a:off x="2639616" y="96046"/>
            <a:ext cx="9552384" cy="817647"/>
          </a:xfrm>
          <a:prstGeom prst="rect">
            <a:avLst/>
          </a:prstGeom>
          <a:gradFill>
            <a:gsLst>
              <a:gs pos="0">
                <a:schemeClr val="bg1"/>
              </a:gs>
              <a:gs pos="39999">
                <a:srgbClr val="E4F0F4"/>
              </a:gs>
              <a:gs pos="70000">
                <a:srgbClr val="C0E1F6"/>
              </a:gs>
              <a:gs pos="100000">
                <a:srgbClr val="AAF4F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endParaRPr lang="ru-RU" sz="2400"/>
          </a:p>
        </p:txBody>
      </p:sp>
      <p:sp>
        <p:nvSpPr>
          <p:cNvPr id="20" name="Скругленный прямоугольник 19">
            <a:extLst>
              <a:ext uri="{FF2B5EF4-FFF2-40B4-BE49-F238E27FC236}">
                <a16:creationId xmlns:a16="http://schemas.microsoft.com/office/drawing/2014/main" xmlns="" id="{90EDB855-ABD9-6F21-2ADC-AC7F5D02197B}"/>
              </a:ext>
            </a:extLst>
          </p:cNvPr>
          <p:cNvSpPr/>
          <p:nvPr/>
        </p:nvSpPr>
        <p:spPr>
          <a:xfrm>
            <a:off x="363416" y="962191"/>
            <a:ext cx="11406554" cy="3012830"/>
          </a:xfrm>
          <a:prstGeom prst="roundRect">
            <a:avLst>
              <a:gd name="adj" fmla="val 15236"/>
            </a:avLst>
          </a:prstGeom>
          <a:solidFill>
            <a:schemeClr val="bg1">
              <a:lumMod val="95000"/>
            </a:schemeClr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x-none"/>
          </a:p>
        </p:txBody>
      </p:sp>
      <p:sp>
        <p:nvSpPr>
          <p:cNvPr id="21" name="TextBox 6">
            <a:extLst>
              <a:ext uri="{FF2B5EF4-FFF2-40B4-BE49-F238E27FC236}">
                <a16:creationId xmlns:a16="http://schemas.microsoft.com/office/drawing/2014/main" xmlns="" id="{E9EA978F-A532-6DC8-71AD-5BA182BA2F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594" y="4160716"/>
            <a:ext cx="11460078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1714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93663" lvl="1" indent="0">
              <a:spcAft>
                <a:spcPts val="1200"/>
              </a:spcAft>
              <a:buClr>
                <a:srgbClr val="233C78"/>
              </a:buClr>
              <a:buSzPct val="100000"/>
            </a:pPr>
            <a:r>
              <a:rPr lang="ru-RU" altLang="ru-RU" sz="2000" b="1" dirty="0">
                <a:solidFill>
                  <a:srgbClr val="0095C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</a:t>
            </a:r>
            <a:r>
              <a:rPr lang="ru-RU" altLang="ru-RU" sz="2000" b="1" dirty="0" smtClean="0">
                <a:solidFill>
                  <a:srgbClr val="0095C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ru-RU" alt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Период использования учебников 10 класса заканчивается в </a:t>
            </a: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августе 2023 года, лучше отдавать им самый низкий приоритет в </a:t>
            </a:r>
            <a:r>
              <a:rPr lang="ru-RU" alt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закупке. </a:t>
            </a:r>
            <a:endParaRPr lang="ru-RU" altLang="ru-RU" sz="1600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93663" lvl="1" indent="0">
              <a:spcAft>
                <a:spcPts val="1200"/>
              </a:spcAft>
              <a:buClr>
                <a:srgbClr val="233C78"/>
              </a:buClr>
              <a:buSzPct val="100000"/>
            </a:pPr>
            <a:r>
              <a:rPr lang="ru-RU" altLang="ru-RU" sz="2000" b="1" dirty="0" smtClean="0">
                <a:solidFill>
                  <a:srgbClr val="0095C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4. </a:t>
            </a:r>
            <a:r>
              <a:rPr lang="ru-RU" alt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Учебники </a:t>
            </a: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10-11 классов есть в новом ФПУ, но не </a:t>
            </a:r>
            <a:r>
              <a:rPr lang="ru-RU" alt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соответствуют обновлённому </a:t>
            </a: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ФГОС СОО. Новые учебники для 10-11 классов будут поданы на экспертизу в апреле 2023 года. </a:t>
            </a:r>
            <a:endParaRPr lang="ru-RU" altLang="ru-RU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Прямоугольник 74">
            <a:extLst>
              <a:ext uri="{FF2B5EF4-FFF2-40B4-BE49-F238E27FC236}">
                <a16:creationId xmlns:a16="http://schemas.microsoft.com/office/drawing/2014/main" xmlns="" id="{19B85301-AE55-3819-FADD-7AE0286F69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159" y="317909"/>
            <a:ext cx="11512949" cy="45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7416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7416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7416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7416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7416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16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16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16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16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85000"/>
              </a:lnSpc>
            </a:pPr>
            <a:r>
              <a:rPr lang="ru-RU" altLang="ru-RU" sz="2800" b="1" dirty="0">
                <a:solidFill>
                  <a:srgbClr val="28458D"/>
                </a:solidFill>
                <a:latin typeface="Montserrat" pitchFamily="2" charset="-52"/>
                <a:cs typeface="Open Sans Condensed" pitchFamily="2" charset="0"/>
              </a:rPr>
              <a:t>Особенности заказа 2023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40594" y="1020366"/>
            <a:ext cx="10709801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Clr>
                <a:srgbClr val="233C78"/>
              </a:buClr>
              <a:buSzPct val="100000"/>
            </a:pPr>
            <a:r>
              <a:rPr lang="ru-RU" altLang="ru-RU" sz="2000" b="1" dirty="0">
                <a:solidFill>
                  <a:srgbClr val="0095C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1. </a:t>
            </a:r>
            <a:r>
              <a:rPr lang="ru-RU" altLang="ru-RU" b="1" dirty="0">
                <a:solidFill>
                  <a:srgbClr val="0095C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Необходимо закупить в соответствии с Приложением № 1:</a:t>
            </a:r>
          </a:p>
          <a:p>
            <a:pPr marL="620713" lvl="1" indent="-163513">
              <a:spcAft>
                <a:spcPts val="1200"/>
              </a:spcAft>
              <a:buClr>
                <a:srgbClr val="233C78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alt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для 1-2 </a:t>
            </a: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классов по всем </a:t>
            </a:r>
            <a:r>
              <a:rPr lang="ru-RU" alt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предметам (+4 класс ОРКСЭ, 2 и 3 классы иностранные языки)</a:t>
            </a:r>
            <a:endParaRPr lang="ru-RU" altLang="ru-RU" sz="1600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620713" lvl="1" indent="-163513">
              <a:spcAft>
                <a:spcPts val="1200"/>
              </a:spcAft>
              <a:buClr>
                <a:srgbClr val="233C78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для </a:t>
            </a:r>
            <a:r>
              <a:rPr lang="ru-RU" alt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5-6 </a:t>
            </a: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классов </a:t>
            </a:r>
            <a:r>
              <a:rPr lang="ru-RU" altLang="ru-RU" sz="160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(+ 7 и 8 </a:t>
            </a:r>
            <a:r>
              <a:rPr lang="ru-RU" alt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класс алгебра</a:t>
            </a: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геометрия, теория вероятности и статистика, информатика, </a:t>
            </a:r>
            <a:r>
              <a:rPr lang="ru-RU" alt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физика</a:t>
            </a:r>
            <a:r>
              <a:rPr lang="ru-RU" altLang="ru-RU" sz="160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8 и 9 </a:t>
            </a:r>
            <a:r>
              <a:rPr lang="ru-RU" alt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класс - химия) </a:t>
            </a:r>
          </a:p>
          <a:p>
            <a:pPr>
              <a:spcAft>
                <a:spcPts val="1200"/>
              </a:spcAft>
              <a:buClr>
                <a:srgbClr val="233C78"/>
              </a:buClr>
              <a:buSzPct val="100000"/>
            </a:pPr>
            <a:r>
              <a:rPr lang="ru-RU" altLang="ru-RU" sz="2000" b="1" dirty="0" smtClean="0">
                <a:solidFill>
                  <a:srgbClr val="0095C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2. </a:t>
            </a:r>
            <a:r>
              <a:rPr lang="ru-RU" altLang="ru-RU" b="1" dirty="0" smtClean="0">
                <a:solidFill>
                  <a:srgbClr val="0095C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Целесообразно обновить в библиотечных фондах учебники, выпущенные в 2022 г. или ранее</a:t>
            </a:r>
            <a:r>
              <a:rPr lang="en-US" altLang="ru-RU" b="1" dirty="0" smtClean="0">
                <a:solidFill>
                  <a:srgbClr val="0095C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</a:t>
            </a:r>
            <a:r>
              <a:rPr lang="ru-RU" altLang="ru-RU" b="1" dirty="0" smtClean="0">
                <a:solidFill>
                  <a:srgbClr val="0095C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в соответствии с Приложением № 1:</a:t>
            </a:r>
          </a:p>
          <a:p>
            <a:pPr marL="620713" lvl="1" indent="-163513">
              <a:spcAft>
                <a:spcPts val="1200"/>
              </a:spcAft>
              <a:buClr>
                <a:srgbClr val="233C78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alt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истории </a:t>
            </a: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России для 10 класса, </a:t>
            </a:r>
          </a:p>
          <a:p>
            <a:pPr marL="620713" lvl="1" indent="-163513">
              <a:spcAft>
                <a:spcPts val="1200"/>
              </a:spcAft>
              <a:buClr>
                <a:srgbClr val="233C78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 географии для </a:t>
            </a:r>
            <a:r>
              <a:rPr lang="ru-RU" alt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8-9 </a:t>
            </a: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классов </a:t>
            </a:r>
          </a:p>
        </p:txBody>
      </p:sp>
    </p:spTree>
    <p:extLst>
      <p:ext uri="{BB962C8B-B14F-4D97-AF65-F5344CB8AC3E}">
        <p14:creationId xmlns:p14="http://schemas.microsoft.com/office/powerpoint/2010/main" xmlns="" val="1661135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flipH="1">
            <a:off x="0" y="96046"/>
            <a:ext cx="12192000" cy="921115"/>
          </a:xfrm>
          <a:prstGeom prst="rect">
            <a:avLst/>
          </a:prstGeom>
          <a:gradFill>
            <a:gsLst>
              <a:gs pos="0">
                <a:schemeClr val="bg1"/>
              </a:gs>
              <a:gs pos="39999">
                <a:srgbClr val="E4F0F4"/>
              </a:gs>
              <a:gs pos="70000">
                <a:srgbClr val="C0E1F6"/>
              </a:gs>
              <a:gs pos="100000">
                <a:srgbClr val="AAF4F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endParaRPr lang="ru-RU" sz="2400"/>
          </a:p>
        </p:txBody>
      </p:sp>
      <p:sp>
        <p:nvSpPr>
          <p:cNvPr id="6" name="Прямоугольник 25">
            <a:extLst>
              <a:ext uri="{FF2B5EF4-FFF2-40B4-BE49-F238E27FC236}">
                <a16:creationId xmlns:a16="http://schemas.microsoft.com/office/drawing/2014/main" xmlns="" id="{344FE669-13AC-7AC4-D6B5-59D91E07C5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146" y="493941"/>
            <a:ext cx="1094747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14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eaLnBrk="1" hangingPunct="1">
              <a:spcAft>
                <a:spcPts val="0"/>
              </a:spcAft>
              <a:buClr>
                <a:srgbClr val="28458D"/>
              </a:buClr>
              <a:buSzPct val="120000"/>
            </a:pPr>
            <a:r>
              <a:rPr lang="ru-RU" altLang="ru-RU" sz="1400" dirty="0">
                <a:solidFill>
                  <a:srgbClr val="203864"/>
                </a:solidFill>
                <a:latin typeface="Montserrat" pitchFamily="2" charset="-52"/>
                <a:cs typeface="Open Sans Light" pitchFamily="2" charset="0"/>
              </a:rPr>
              <a:t>Использование учебных пособий закреплено Федеральным законом «Об образовании в </a:t>
            </a:r>
            <a:r>
              <a:rPr lang="ru-RU" altLang="ru-RU" sz="1400" dirty="0" smtClean="0">
                <a:solidFill>
                  <a:srgbClr val="203864"/>
                </a:solidFill>
                <a:latin typeface="Montserrat" pitchFamily="2" charset="-52"/>
                <a:cs typeface="Open Sans Light" pitchFamily="2" charset="0"/>
              </a:rPr>
              <a:t>Российской Федерации» и </a:t>
            </a:r>
            <a:r>
              <a:rPr lang="ru-RU" altLang="ru-RU" sz="1400" dirty="0">
                <a:solidFill>
                  <a:srgbClr val="203864"/>
                </a:solidFill>
                <a:latin typeface="Montserrat" pitchFamily="2" charset="-52"/>
                <a:cs typeface="Open Sans Light" pitchFamily="2" charset="0"/>
              </a:rPr>
              <a:t>Федеральными государственными образовательными стандартами</a:t>
            </a:r>
          </a:p>
        </p:txBody>
      </p:sp>
      <p:sp>
        <p:nvSpPr>
          <p:cNvPr id="7" name="Прямоугольник 3">
            <a:extLst>
              <a:ext uri="{FF2B5EF4-FFF2-40B4-BE49-F238E27FC236}">
                <a16:creationId xmlns:a16="http://schemas.microsoft.com/office/drawing/2014/main" xmlns="" id="{20D776D5-02D0-342B-83AE-AE5309E5E0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422" y="123546"/>
            <a:ext cx="12107913" cy="45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7416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7416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7416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7416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7416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16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16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16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16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tabLst>
                <a:tab pos="1347788" algn="l"/>
                <a:tab pos="7416800" algn="l"/>
              </a:tabLst>
            </a:pPr>
            <a:r>
              <a:rPr lang="ru-RU" altLang="ru-RU" sz="2800" b="1" dirty="0" smtClean="0">
                <a:solidFill>
                  <a:srgbClr val="28458D"/>
                </a:solidFill>
                <a:latin typeface="Montserrat" pitchFamily="2" charset="-52"/>
                <a:cs typeface="Open Sans Condensed" pitchFamily="2" charset="0"/>
              </a:rPr>
              <a:t>Статус учебных пособий</a:t>
            </a:r>
            <a:endParaRPr lang="ru-RU" altLang="ru-RU" sz="2800" b="1" dirty="0">
              <a:solidFill>
                <a:srgbClr val="28458D"/>
              </a:solidFill>
              <a:latin typeface="Montserrat" pitchFamily="2" charset="-52"/>
              <a:cs typeface="Open Sans Condensed" pitchFamily="2" charset="0"/>
            </a:endParaRPr>
          </a:p>
        </p:txBody>
      </p:sp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xmlns="" id="{CFF3B865-9FE2-CDE1-7FDE-DA97129C2484}"/>
              </a:ext>
            </a:extLst>
          </p:cNvPr>
          <p:cNvSpPr/>
          <p:nvPr/>
        </p:nvSpPr>
        <p:spPr>
          <a:xfrm>
            <a:off x="429147" y="1242701"/>
            <a:ext cx="5641340" cy="675212"/>
          </a:xfrm>
          <a:prstGeom prst="roundRect">
            <a:avLst>
              <a:gd name="adj" fmla="val 50000"/>
            </a:avLst>
          </a:prstGeom>
          <a:solidFill>
            <a:srgbClr val="28458D"/>
          </a:solidFill>
          <a:ln w="19050">
            <a:solidFill>
              <a:srgbClr val="233C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x-none"/>
          </a:p>
        </p:txBody>
      </p:sp>
      <p:sp>
        <p:nvSpPr>
          <p:cNvPr id="9" name="Прямоугольник 22">
            <a:extLst>
              <a:ext uri="{FF2B5EF4-FFF2-40B4-BE49-F238E27FC236}">
                <a16:creationId xmlns:a16="http://schemas.microsoft.com/office/drawing/2014/main" xmlns="" id="{9EABD744-A63C-253F-3159-F2E91F2F95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5896" y="1300563"/>
            <a:ext cx="386783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ru-RU" altLang="ru-RU" sz="16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№ 273-ФЗ «Об образовании в Российской Федерации»  </a:t>
            </a:r>
            <a:endParaRPr lang="ru-RU" altLang="ru-RU" sz="16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29146" y="2276813"/>
            <a:ext cx="5641341" cy="1986169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Статья 18. Печатные и электронные образовательные </a:t>
            </a:r>
            <a:endParaRPr lang="en-US" sz="1400" b="1" dirty="0" smtClean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 информационные ресурсы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200" dirty="0" smtClean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ru-RU" sz="1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</a:t>
            </a:r>
            <a:r>
              <a:rPr lang="ru-RU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Организации, осуществляющие образовательную деятельность </a:t>
            </a:r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 имеющим государственную аккредитацию образовательным программам начального общего, основного общего, среднего общего образования, для использования при реализации указанных образовательных программ </a:t>
            </a:r>
            <a:r>
              <a:rPr lang="ru-RU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используют</a:t>
            </a:r>
            <a:r>
              <a:rPr lang="ru-RU" sz="1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  <a:endParaRPr lang="ru-RU" sz="1100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ru-RU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2) учебные пособия</a:t>
            </a:r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выпущенные организациями, входящими в перечень организаций, осуществляющих выпуск учебных </a:t>
            </a:r>
            <a:r>
              <a:rPr lang="ru-RU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пособий …</a:t>
            </a: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29147" y="4546384"/>
            <a:ext cx="5630342" cy="188622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Статья 35. Пользование учебниками, учебными пособиями, средствами обучения и воспитания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200" dirty="0" smtClean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Обеспечение учебниками и </a:t>
            </a:r>
            <a:r>
              <a:rPr lang="ru-RU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учебными пособиями, а также учебно-методическими материалами, средствами обучения и воспитания организаций, осуществляющих образовательную деятельность</a:t>
            </a:r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по основным образовательным программам, в пределах федеральных государственных образовательных </a:t>
            </a:r>
            <a:r>
              <a:rPr lang="ru-RU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стандартов … </a:t>
            </a:r>
            <a:r>
              <a:rPr lang="ru-RU" sz="1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осуществляется </a:t>
            </a:r>
            <a:r>
              <a:rPr lang="ru-RU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за счет бюджетных ассигнований </a:t>
            </a:r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федерального бюджета, бюджетов субъектов Российской Федерации и местных бюджетов</a:t>
            </a:r>
            <a:r>
              <a:rPr lang="ru-RU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ru-RU" sz="1100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Скругленный прямоугольник 11">
            <a:extLst>
              <a:ext uri="{FF2B5EF4-FFF2-40B4-BE49-F238E27FC236}">
                <a16:creationId xmlns:a16="http://schemas.microsoft.com/office/drawing/2014/main" xmlns="" id="{CFF3B865-9FE2-CDE1-7FDE-DA97129C2484}"/>
              </a:ext>
            </a:extLst>
          </p:cNvPr>
          <p:cNvSpPr/>
          <p:nvPr/>
        </p:nvSpPr>
        <p:spPr>
          <a:xfrm>
            <a:off x="6527688" y="1242701"/>
            <a:ext cx="5187136" cy="675212"/>
          </a:xfrm>
          <a:prstGeom prst="roundRect">
            <a:avLst>
              <a:gd name="adj" fmla="val 50000"/>
            </a:avLst>
          </a:prstGeom>
          <a:solidFill>
            <a:srgbClr val="28458D"/>
          </a:solidFill>
          <a:ln w="19050">
            <a:solidFill>
              <a:srgbClr val="233C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x-none"/>
          </a:p>
        </p:txBody>
      </p:sp>
      <p:sp>
        <p:nvSpPr>
          <p:cNvPr id="13" name="Прямоугольник 22">
            <a:extLst>
              <a:ext uri="{FF2B5EF4-FFF2-40B4-BE49-F238E27FC236}">
                <a16:creationId xmlns:a16="http://schemas.microsoft.com/office/drawing/2014/main" xmlns="" id="{9EABD744-A63C-253F-3159-F2E91F2F95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1218" y="1300563"/>
            <a:ext cx="454657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ru-RU" altLang="ru-RU" sz="16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Федеральные государственные образовательные стандарты</a:t>
            </a:r>
            <a:endParaRPr lang="ru-RU" altLang="ru-RU" sz="16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469491" y="2276813"/>
            <a:ext cx="5340932" cy="1986169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36.1</a:t>
            </a:r>
            <a:r>
              <a:rPr lang="ru-RU" sz="1100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  <a:r>
              <a:rPr lang="ru-RU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ru-RU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Организация должна предоставлять не менее одного </a:t>
            </a:r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учебника и (или) </a:t>
            </a:r>
            <a:r>
              <a:rPr lang="ru-RU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учебного пособия в печатной </a:t>
            </a:r>
            <a:r>
              <a:rPr lang="ru-RU" sz="1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форме, </a:t>
            </a:r>
            <a:r>
              <a:rPr lang="ru-RU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… </a:t>
            </a:r>
            <a:r>
              <a:rPr lang="ru-RU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на каждого обучающегося </a:t>
            </a:r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 учебным предметам: русский язык, математика, окружающий мир, литературное чтение, иностранные языки, а также </a:t>
            </a:r>
            <a:r>
              <a:rPr lang="ru-RU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не менее одного </a:t>
            </a:r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учебника и (или) </a:t>
            </a:r>
            <a:r>
              <a:rPr lang="ru-RU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учебного пособия в печатной и (или) электронной форме</a:t>
            </a:r>
            <a:r>
              <a:rPr lang="ru-RU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… </a:t>
            </a:r>
            <a:r>
              <a:rPr lang="ru-RU" sz="1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на </a:t>
            </a:r>
            <a:r>
              <a:rPr lang="ru-RU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каждого обучающегося по иным учебным предметам </a:t>
            </a:r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(дисциплинам, курсам</a:t>
            </a:r>
            <a:r>
              <a:rPr lang="ru-RU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 входящим </a:t>
            </a:r>
            <a:r>
              <a:rPr lang="ru-RU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как в обязательную часть учебного плана указанной программы, так и в </a:t>
            </a:r>
            <a:r>
              <a:rPr lang="ru-RU" sz="1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часть</a:t>
            </a:r>
            <a:r>
              <a:rPr lang="ru-RU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формируемую участниками образовательных отношений</a:t>
            </a:r>
            <a:r>
              <a:rPr lang="ru-RU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ru-RU" sz="1100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498584" y="4546384"/>
            <a:ext cx="5311839" cy="188622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37.3</a:t>
            </a:r>
            <a:r>
              <a:rPr lang="ru-RU" sz="1100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r>
              <a:rPr lang="ru-RU" sz="1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ru-RU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Организация должна предоставлять не менее одного </a:t>
            </a:r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учебника и (или) </a:t>
            </a:r>
            <a:r>
              <a:rPr lang="ru-RU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учебного пособия </a:t>
            </a:r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 печатной форме, </a:t>
            </a:r>
            <a:r>
              <a:rPr lang="ru-RU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… </a:t>
            </a:r>
            <a:r>
              <a:rPr lang="ru-RU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на каждого обучающегося </a:t>
            </a:r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 учебным предметам: русский язык, математика, физика, химия, биология, литература, география, история, обществознание, иностранные языки, информатика, а также </a:t>
            </a:r>
            <a:r>
              <a:rPr lang="ru-RU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не менее одного</a:t>
            </a:r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учебника и (или</a:t>
            </a:r>
            <a:r>
              <a:rPr lang="ru-RU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 учебного пособия </a:t>
            </a:r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 печатной и (или) электронной форме</a:t>
            </a:r>
            <a:r>
              <a:rPr lang="ru-RU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… </a:t>
            </a:r>
            <a:r>
              <a:rPr lang="ru-RU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на каждого обучающегося по иным учебным предметам (дисциплинам, курсам), входящим как в обязательную часть учебного плана</a:t>
            </a:r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указанной программы, </a:t>
            </a:r>
            <a:r>
              <a:rPr lang="ru-RU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так и в часть, формируемую участниками образовательных отношений</a:t>
            </a:r>
            <a:r>
              <a:rPr lang="ru-RU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ru-RU" sz="1200" dirty="0" smtClean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476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1" y="4217740"/>
            <a:ext cx="12192000" cy="1794875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 flipH="1">
            <a:off x="0" y="96046"/>
            <a:ext cx="12192000" cy="891028"/>
          </a:xfrm>
          <a:prstGeom prst="rect">
            <a:avLst/>
          </a:prstGeom>
          <a:gradFill>
            <a:gsLst>
              <a:gs pos="0">
                <a:schemeClr val="bg1"/>
              </a:gs>
              <a:gs pos="39999">
                <a:srgbClr val="E4F0F4"/>
              </a:gs>
              <a:gs pos="70000">
                <a:srgbClr val="C0E1F6"/>
              </a:gs>
              <a:gs pos="100000">
                <a:srgbClr val="AAF4F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endParaRPr lang="ru-RU" sz="2400"/>
          </a:p>
        </p:txBody>
      </p:sp>
      <p:sp>
        <p:nvSpPr>
          <p:cNvPr id="22" name="Прямоугольник 21"/>
          <p:cNvSpPr/>
          <p:nvPr/>
        </p:nvSpPr>
        <p:spPr>
          <a:xfrm>
            <a:off x="3788462" y="4221637"/>
            <a:ext cx="1016324" cy="32002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Montserrat" pitchFamily="2" charset="-52"/>
              </a:rPr>
              <a:t>Март</a:t>
            </a:r>
            <a:endParaRPr lang="ru-RU" sz="1400" b="1" dirty="0">
              <a:latin typeface="Montserrat" pitchFamily="2" charset="-52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821929" y="4221637"/>
            <a:ext cx="1016324" cy="32002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Montserrat" pitchFamily="2" charset="-52"/>
              </a:rPr>
              <a:t>Апрель</a:t>
            </a:r>
            <a:endParaRPr lang="ru-RU" sz="1400" b="1" dirty="0">
              <a:latin typeface="Montserrat" pitchFamily="2" charset="-52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855396" y="4221637"/>
            <a:ext cx="1016324" cy="32002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Montserrat" pitchFamily="2" charset="-52"/>
              </a:rPr>
              <a:t>Май</a:t>
            </a:r>
            <a:endParaRPr lang="ru-RU" sz="1400" b="1" dirty="0">
              <a:latin typeface="Montserrat" pitchFamily="2" charset="-52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887188" y="4221637"/>
            <a:ext cx="1016324" cy="32002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Montserrat" pitchFamily="2" charset="-52"/>
              </a:rPr>
              <a:t>Июнь</a:t>
            </a:r>
            <a:endParaRPr lang="ru-RU" sz="1400" b="1" dirty="0">
              <a:latin typeface="Montserrat" pitchFamily="2" charset="-52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922077" y="4221637"/>
            <a:ext cx="1016324" cy="32002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Montserrat" pitchFamily="2" charset="-52"/>
              </a:rPr>
              <a:t>Июль</a:t>
            </a:r>
            <a:endParaRPr lang="ru-RU" sz="1400" b="1" dirty="0">
              <a:latin typeface="Montserrat" pitchFamily="2" charset="-52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8955797" y="4221637"/>
            <a:ext cx="1016324" cy="31516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Montserrat" pitchFamily="2" charset="-52"/>
              </a:rPr>
              <a:t>Август</a:t>
            </a:r>
            <a:endParaRPr lang="ru-RU" sz="1400" b="1" dirty="0">
              <a:latin typeface="Montserrat" pitchFamily="2" charset="-52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670616" y="4941774"/>
            <a:ext cx="2107235" cy="47158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Формирование заказов</a:t>
            </a:r>
            <a:endParaRPr lang="ru-RU" sz="14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4804785" y="4941774"/>
            <a:ext cx="5184587" cy="471588"/>
          </a:xfrm>
          <a:prstGeom prst="rect">
            <a:avLst/>
          </a:prstGeom>
          <a:solidFill>
            <a:srgbClr val="2A2D9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Поставка учебников</a:t>
            </a:r>
            <a:endParaRPr lang="ru-RU" sz="14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2696783" y="4221637"/>
            <a:ext cx="1072442" cy="32002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Montserrat" pitchFamily="2" charset="-52"/>
              </a:rPr>
              <a:t>Февраль</a:t>
            </a:r>
            <a:endParaRPr lang="ru-RU" sz="1400" b="1" dirty="0">
              <a:latin typeface="Montserrat" pitchFamily="2" charset="-52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1644738" y="4221637"/>
            <a:ext cx="1028047" cy="32002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>
              <a:latin typeface="Montserrat" pitchFamily="2" charset="-52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2686940" y="5413361"/>
            <a:ext cx="3151313" cy="573461"/>
          </a:xfrm>
          <a:prstGeom prst="rect">
            <a:avLst/>
          </a:prstGeom>
          <a:solidFill>
            <a:srgbClr val="6666FF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Заключение </a:t>
            </a:r>
            <a:r>
              <a:rPr lang="ru-RU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контрактов</a:t>
            </a:r>
          </a:p>
          <a:p>
            <a:pPr algn="ctr"/>
            <a:r>
              <a:rPr lang="ru-RU" sz="14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школами</a:t>
            </a:r>
            <a:endParaRPr lang="ru-RU" sz="14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10149833" y="4812591"/>
            <a:ext cx="195874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Начало </a:t>
            </a:r>
          </a:p>
          <a:p>
            <a:r>
              <a:rPr lang="ru-RU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</a:t>
            </a:r>
            <a:r>
              <a:rPr lang="ru-RU" b="1" dirty="0" smtClean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чебного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года</a:t>
            </a:r>
            <a:endParaRPr lang="ru-RU" b="1" dirty="0">
              <a:solidFill>
                <a:srgbClr val="C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2686939" y="4541664"/>
            <a:ext cx="6257651" cy="400110"/>
          </a:xfrm>
          <a:prstGeom prst="rect">
            <a:avLst/>
          </a:prstGeom>
          <a:solidFill>
            <a:srgbClr val="00CC99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Печать тиражей</a:t>
            </a:r>
            <a:endParaRPr lang="ru-RU" sz="14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5061" y="118845"/>
            <a:ext cx="111391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28458D"/>
                </a:solidFill>
                <a:latin typeface="Montserrat" pitchFamily="2" charset="-52"/>
                <a:cs typeface="Arial" panose="020B0604020202020204" pitchFamily="34" charset="0"/>
              </a:rPr>
              <a:t>Единые сроки формирования заказа и заключения контрактов для всех регионов страны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07462" y="1416424"/>
            <a:ext cx="3859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95C7"/>
                </a:solidFill>
                <a:latin typeface="Montserrat" pitchFamily="2" charset="-52"/>
                <a:cs typeface="Arial" panose="020B0604020202020204" pitchFamily="34" charset="0"/>
              </a:rPr>
              <a:t>89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Montserrat" pitchFamily="2" charset="-52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872059" y="1447943"/>
            <a:ext cx="50254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95C7"/>
                </a:solidFill>
                <a:latin typeface="Montserrat" pitchFamily="2" charset="-52"/>
                <a:cs typeface="Arial" panose="020B0604020202020204" pitchFamily="34" charset="0"/>
              </a:rPr>
              <a:t>&gt;</a:t>
            </a:r>
            <a:r>
              <a:rPr lang="ru-RU" sz="4000" b="1" dirty="0" smtClean="0">
                <a:solidFill>
                  <a:srgbClr val="0095C7"/>
                </a:solidFill>
                <a:latin typeface="Montserrat" pitchFamily="2" charset="-52"/>
                <a:cs typeface="Arial" panose="020B0604020202020204" pitchFamily="34" charset="0"/>
              </a:rPr>
              <a:t>45 000</a:t>
            </a:r>
            <a:endParaRPr lang="ru-RU" sz="2400" b="1" dirty="0">
              <a:solidFill>
                <a:srgbClr val="0095C7"/>
              </a:solidFill>
              <a:latin typeface="Montserrat" pitchFamily="2" charset="-52"/>
              <a:cs typeface="Arial" panose="020B060402020202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07462" y="2592789"/>
            <a:ext cx="50254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0095C7"/>
                </a:solidFill>
                <a:latin typeface="Montserrat" pitchFamily="2" charset="-52"/>
                <a:cs typeface="Arial" panose="020B0604020202020204" pitchFamily="34" charset="0"/>
              </a:rPr>
              <a:t>7 438 </a:t>
            </a:r>
            <a:r>
              <a:rPr lang="ru-RU" sz="4000" b="1" dirty="0" smtClean="0">
                <a:solidFill>
                  <a:srgbClr val="0095C7"/>
                </a:solidFill>
                <a:latin typeface="Montserrat" pitchFamily="2" charset="-52"/>
                <a:cs typeface="Arial" panose="020B0604020202020204" pitchFamily="34" charset="0"/>
              </a:rPr>
              <a:t>340</a:t>
            </a:r>
            <a:r>
              <a:rPr lang="en-US" sz="4000" b="1" dirty="0" smtClean="0">
                <a:solidFill>
                  <a:srgbClr val="0095C7"/>
                </a:solidFill>
                <a:latin typeface="Montserrat" pitchFamily="2" charset="-52"/>
                <a:cs typeface="Arial" panose="020B0604020202020204" pitchFamily="34" charset="0"/>
              </a:rPr>
              <a:t> </a:t>
            </a:r>
            <a:endParaRPr lang="ru-RU" sz="4000" b="1" dirty="0" smtClean="0">
              <a:solidFill>
                <a:srgbClr val="0095C7"/>
              </a:solidFill>
              <a:latin typeface="Montserrat" pitchFamily="2" charset="-52"/>
              <a:cs typeface="Arial" panose="020B0604020202020204" pitchFamily="34" charset="0"/>
            </a:endParaRPr>
          </a:p>
          <a:p>
            <a:r>
              <a:rPr lang="ru-RU" b="1" dirty="0" smtClean="0">
                <a:solidFill>
                  <a:srgbClr val="0095C7"/>
                </a:solidFill>
                <a:latin typeface="Montserrat" pitchFamily="2" charset="-52"/>
                <a:cs typeface="Arial" panose="020B0604020202020204" pitchFamily="34" charset="0"/>
              </a:rPr>
              <a:t>учащихся</a:t>
            </a:r>
            <a:r>
              <a:rPr lang="en-US" b="1" dirty="0" smtClean="0">
                <a:solidFill>
                  <a:srgbClr val="0095C7"/>
                </a:solidFill>
                <a:latin typeface="Montserrat" pitchFamily="2" charset="-52"/>
                <a:cs typeface="Arial" panose="020B0604020202020204" pitchFamily="34" charset="0"/>
              </a:rPr>
              <a:t> 1</a:t>
            </a:r>
            <a:r>
              <a:rPr lang="ru-RU" b="1" dirty="0">
                <a:solidFill>
                  <a:srgbClr val="0095C7"/>
                </a:solidFill>
                <a:latin typeface="Montserrat" pitchFamily="2" charset="-52"/>
                <a:cs typeface="Arial" panose="020B0604020202020204" pitchFamily="34" charset="0"/>
              </a:rPr>
              <a:t>-</a:t>
            </a:r>
            <a:r>
              <a:rPr lang="ru-RU" b="1" dirty="0" smtClean="0">
                <a:solidFill>
                  <a:srgbClr val="0095C7"/>
                </a:solidFill>
                <a:latin typeface="Montserrat" pitchFamily="2" charset="-52"/>
                <a:cs typeface="Arial" panose="020B0604020202020204" pitchFamily="34" charset="0"/>
              </a:rPr>
              <a:t>2 и 5-6 классов</a:t>
            </a:r>
            <a:endParaRPr lang="ru-RU" sz="2000" b="1" dirty="0">
              <a:solidFill>
                <a:srgbClr val="0095C7"/>
              </a:solidFill>
              <a:latin typeface="Montserrat" pitchFamily="2" charset="-52"/>
              <a:cs typeface="Arial" panose="020B0604020202020204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859011" y="1406054"/>
            <a:ext cx="59219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203864"/>
                </a:solidFill>
                <a:latin typeface="Montserrat" pitchFamily="2" charset="-52"/>
                <a:cs typeface="Arial" panose="020B0604020202020204" pitchFamily="34" charset="0"/>
              </a:rPr>
              <a:t>133 012 </a:t>
            </a:r>
            <a:r>
              <a:rPr lang="ru-RU" sz="4000" b="1" dirty="0" smtClean="0">
                <a:solidFill>
                  <a:srgbClr val="203864"/>
                </a:solidFill>
                <a:latin typeface="Montserrat" pitchFamily="2" charset="-52"/>
                <a:cs typeface="Arial" panose="020B0604020202020204" pitchFamily="34" charset="0"/>
              </a:rPr>
              <a:t>820 </a:t>
            </a:r>
          </a:p>
          <a:p>
            <a:r>
              <a:rPr lang="ru-RU" b="1" dirty="0" smtClean="0">
                <a:solidFill>
                  <a:srgbClr val="203864"/>
                </a:solidFill>
                <a:latin typeface="Montserrat" pitchFamily="2" charset="-52"/>
                <a:cs typeface="Arial" panose="020B0604020202020204" pitchFamily="34" charset="0"/>
              </a:rPr>
              <a:t>учебников необходимо произвести</a:t>
            </a:r>
            <a:endParaRPr lang="ru-RU" b="1" dirty="0">
              <a:solidFill>
                <a:srgbClr val="203864"/>
              </a:solidFill>
              <a:latin typeface="Montserrat" pitchFamily="2" charset="-52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855396" y="2518584"/>
            <a:ext cx="5746737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>
                <a:solidFill>
                  <a:srgbClr val="203864"/>
                </a:solidFill>
                <a:latin typeface="Montserrat" pitchFamily="2" charset="-52"/>
                <a:cs typeface="Arial" panose="020B0604020202020204" pitchFamily="34" charset="0"/>
              </a:rPr>
              <a:t>на </a:t>
            </a:r>
            <a:r>
              <a:rPr lang="en-US" sz="4000" b="1" dirty="0" smtClean="0">
                <a:solidFill>
                  <a:srgbClr val="203864"/>
                </a:solidFill>
                <a:latin typeface="Montserrat" pitchFamily="2" charset="-52"/>
                <a:cs typeface="Arial" panose="020B0604020202020204" pitchFamily="34" charset="0"/>
              </a:rPr>
              <a:t>25</a:t>
            </a:r>
            <a:r>
              <a:rPr lang="ru-RU" sz="4000" b="1" dirty="0" smtClean="0">
                <a:solidFill>
                  <a:srgbClr val="203864"/>
                </a:solidFill>
                <a:latin typeface="Montserrat" pitchFamily="2" charset="-52"/>
                <a:cs typeface="Arial" panose="020B0604020202020204" pitchFamily="34" charset="0"/>
              </a:rPr>
              <a:t> </a:t>
            </a:r>
            <a:endParaRPr lang="en-US" sz="4000" b="1" dirty="0" smtClean="0">
              <a:solidFill>
                <a:srgbClr val="203864"/>
              </a:solidFill>
              <a:latin typeface="Montserrat" pitchFamily="2" charset="-52"/>
              <a:cs typeface="Arial" panose="020B0604020202020204" pitchFamily="34" charset="0"/>
            </a:endParaRPr>
          </a:p>
          <a:p>
            <a:pPr lvl="0"/>
            <a:r>
              <a:rPr lang="ru-RU" b="1" dirty="0" smtClean="0">
                <a:solidFill>
                  <a:srgbClr val="203864"/>
                </a:solidFill>
                <a:latin typeface="Montserrat" pitchFamily="2" charset="-52"/>
                <a:cs typeface="Arial" panose="020B0604020202020204" pitchFamily="34" charset="0"/>
              </a:rPr>
              <a:t>полиграфических </a:t>
            </a:r>
            <a:r>
              <a:rPr lang="ru-RU" b="1" dirty="0">
                <a:solidFill>
                  <a:srgbClr val="203864"/>
                </a:solidFill>
                <a:latin typeface="Montserrat" pitchFamily="2" charset="-52"/>
                <a:cs typeface="Arial" panose="020B0604020202020204" pitchFamily="34" charset="0"/>
              </a:rPr>
              <a:t>комбинатах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92614" y="2011446"/>
            <a:ext cx="13821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95C7"/>
                </a:solidFill>
                <a:latin typeface="Montserrat" pitchFamily="2" charset="-52"/>
                <a:cs typeface="Arial" panose="020B0604020202020204" pitchFamily="34" charset="0"/>
              </a:rPr>
              <a:t>регионов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122738" y="2004010"/>
            <a:ext cx="8611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95C7"/>
                </a:solidFill>
                <a:latin typeface="Montserrat" pitchFamily="2" charset="-52"/>
                <a:cs typeface="Arial" panose="020B0604020202020204" pitchFamily="34" charset="0"/>
              </a:rPr>
              <a:t>школ</a:t>
            </a:r>
          </a:p>
        </p:txBody>
      </p:sp>
      <p:grpSp>
        <p:nvGrpSpPr>
          <p:cNvPr id="18" name="Группа 17"/>
          <p:cNvGrpSpPr/>
          <p:nvPr/>
        </p:nvGrpSpPr>
        <p:grpSpPr>
          <a:xfrm>
            <a:off x="9893178" y="3584487"/>
            <a:ext cx="1527447" cy="2428128"/>
            <a:chOff x="9897528" y="3594515"/>
            <a:chExt cx="1527447" cy="2311492"/>
          </a:xfrm>
        </p:grpSpPr>
        <p:cxnSp>
          <p:nvCxnSpPr>
            <p:cNvPr id="53" name="Прямая соединительная линия 52"/>
            <p:cNvCxnSpPr/>
            <p:nvPr/>
          </p:nvCxnSpPr>
          <p:spPr>
            <a:xfrm>
              <a:off x="9988268" y="3661323"/>
              <a:ext cx="15658" cy="2244684"/>
            </a:xfrm>
            <a:prstGeom prst="line">
              <a:avLst/>
            </a:prstGeom>
            <a:ln w="28575">
              <a:solidFill>
                <a:srgbClr val="A426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Волна 11"/>
            <p:cNvSpPr/>
            <p:nvPr/>
          </p:nvSpPr>
          <p:spPr>
            <a:xfrm>
              <a:off x="9988331" y="3594515"/>
              <a:ext cx="1436644" cy="478973"/>
            </a:xfrm>
            <a:prstGeom prst="wav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Прямоугольник 28"/>
            <p:cNvSpPr/>
            <p:nvPr/>
          </p:nvSpPr>
          <p:spPr>
            <a:xfrm rot="227391">
              <a:off x="9897528" y="3825000"/>
              <a:ext cx="1179762" cy="320027"/>
            </a:xfrm>
            <a:prstGeom prst="rect">
              <a:avLst/>
            </a:prstGeom>
            <a:noFill/>
            <a:effectLst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>
              <a:prstTxWarp prst="textButton">
                <a:avLst/>
              </a:prstTxWarp>
            </a:bodyPr>
            <a:lstStyle/>
            <a:p>
              <a:pPr algn="ctr"/>
              <a:r>
                <a:rPr lang="ru-RU" sz="1600" b="1" dirty="0" smtClean="0">
                  <a:solidFill>
                    <a:schemeClr val="bg1"/>
                  </a:solidFill>
                  <a:latin typeface="Montserrat" pitchFamily="2" charset="-52"/>
                </a:rPr>
                <a:t>Сентя</a:t>
              </a:r>
              <a:endParaRPr lang="ru-RU" sz="1600" b="1" dirty="0">
                <a:solidFill>
                  <a:schemeClr val="bg1"/>
                </a:solidFill>
                <a:latin typeface="Montserrat" pitchFamily="2" charset="-52"/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10742605" y="3602730"/>
              <a:ext cx="538929" cy="307777"/>
            </a:xfrm>
            <a:prstGeom prst="rect">
              <a:avLst/>
            </a:prstGeom>
            <a:effectLst/>
          </p:spPr>
          <p:txBody>
            <a:bodyPr wrap="none">
              <a:prstTxWarp prst="textArchDown">
                <a:avLst/>
              </a:prstTxWarp>
              <a:spAutoFit/>
            </a:bodyPr>
            <a:lstStyle/>
            <a:p>
              <a:pPr lvl="0" algn="ctr"/>
              <a:r>
                <a:rPr lang="ru-RU" sz="1600" b="1" dirty="0">
                  <a:solidFill>
                    <a:prstClr val="white"/>
                  </a:solidFill>
                  <a:latin typeface="Montserrat" pitchFamily="2" charset="-52"/>
                </a:rPr>
                <a:t>брь</a:t>
              </a:r>
            </a:p>
          </p:txBody>
        </p:sp>
      </p:grpSp>
      <p:sp>
        <p:nvSpPr>
          <p:cNvPr id="16" name="Прямоугольник 15"/>
          <p:cNvSpPr/>
          <p:nvPr/>
        </p:nvSpPr>
        <p:spPr>
          <a:xfrm>
            <a:off x="1711578" y="4229023"/>
            <a:ext cx="8963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1400" b="1" dirty="0">
                <a:solidFill>
                  <a:prstClr val="white"/>
                </a:solidFill>
                <a:latin typeface="Montserrat" pitchFamily="2" charset="-52"/>
              </a:rPr>
              <a:t>Январь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600020" y="4221637"/>
            <a:ext cx="1028047" cy="320027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>
              <a:latin typeface="Montserrat" pitchFamily="2" charset="-5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9692" y="4206532"/>
            <a:ext cx="784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Montserrat" pitchFamily="2" charset="-52"/>
                <a:cs typeface="Arial" panose="020B0604020202020204" pitchFamily="34" charset="0"/>
              </a:rPr>
              <a:t>2023</a:t>
            </a:r>
            <a:endParaRPr lang="ru-RU" b="1" dirty="0">
              <a:solidFill>
                <a:schemeClr val="bg1"/>
              </a:solidFill>
              <a:latin typeface="Montserrat" pitchFamily="2" charset="-5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484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54477</TotalTime>
  <Words>1230</Words>
  <Application>Microsoft Office PowerPoint</Application>
  <PresentationFormat>Произвольный</PresentationFormat>
  <Paragraphs>258</Paragraphs>
  <Slides>6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4" baseType="lpstr">
      <vt:lpstr>Arial</vt:lpstr>
      <vt:lpstr>Montserrat</vt:lpstr>
      <vt:lpstr>Open Sans Condensed</vt:lpstr>
      <vt:lpstr>Calibri</vt:lpstr>
      <vt:lpstr>Open Sans</vt:lpstr>
      <vt:lpstr>Open Sans Light</vt:lpstr>
      <vt:lpstr>Calibri Light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Анашкина Екатерина Борисовна</dc:creator>
  <cp:lastModifiedBy>Admin</cp:lastModifiedBy>
  <cp:revision>324</cp:revision>
  <cp:lastPrinted>2022-01-18T07:56:43Z</cp:lastPrinted>
  <dcterms:created xsi:type="dcterms:W3CDTF">2020-02-25T09:30:21Z</dcterms:created>
  <dcterms:modified xsi:type="dcterms:W3CDTF">2023-09-11T04:44:08Z</dcterms:modified>
</cp:coreProperties>
</file>